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04" r:id="rId3"/>
    <p:sldMasterId id="2147483825" r:id="rId4"/>
  </p:sldMasterIdLst>
  <p:notesMasterIdLst>
    <p:notesMasterId r:id="rId56"/>
  </p:notesMasterIdLst>
  <p:sldIdLst>
    <p:sldId id="433" r:id="rId5"/>
    <p:sldId id="474" r:id="rId6"/>
    <p:sldId id="450" r:id="rId7"/>
    <p:sldId id="352" r:id="rId8"/>
    <p:sldId id="353" r:id="rId9"/>
    <p:sldId id="344" r:id="rId10"/>
    <p:sldId id="356" r:id="rId11"/>
    <p:sldId id="457" r:id="rId12"/>
    <p:sldId id="435" r:id="rId13"/>
    <p:sldId id="436" r:id="rId14"/>
    <p:sldId id="438" r:id="rId15"/>
    <p:sldId id="442" r:id="rId16"/>
    <p:sldId id="440" r:id="rId17"/>
    <p:sldId id="441" r:id="rId18"/>
    <p:sldId id="437" r:id="rId19"/>
    <p:sldId id="443" r:id="rId20"/>
    <p:sldId id="444" r:id="rId21"/>
    <p:sldId id="434" r:id="rId22"/>
    <p:sldId id="456" r:id="rId23"/>
    <p:sldId id="428" r:id="rId24"/>
    <p:sldId id="351" r:id="rId25"/>
    <p:sldId id="316" r:id="rId26"/>
    <p:sldId id="359" r:id="rId27"/>
    <p:sldId id="360" r:id="rId28"/>
    <p:sldId id="362" r:id="rId29"/>
    <p:sldId id="363" r:id="rId30"/>
    <p:sldId id="327" r:id="rId31"/>
    <p:sldId id="343" r:id="rId32"/>
    <p:sldId id="329" r:id="rId33"/>
    <p:sldId id="397" r:id="rId34"/>
    <p:sldId id="432" r:id="rId35"/>
    <p:sldId id="382" r:id="rId36"/>
    <p:sldId id="383" r:id="rId37"/>
    <p:sldId id="384" r:id="rId38"/>
    <p:sldId id="373" r:id="rId39"/>
    <p:sldId id="377" r:id="rId40"/>
    <p:sldId id="465" r:id="rId41"/>
    <p:sldId id="467" r:id="rId42"/>
    <p:sldId id="470" r:id="rId43"/>
    <p:sldId id="469" r:id="rId44"/>
    <p:sldId id="454" r:id="rId45"/>
    <p:sldId id="468" r:id="rId46"/>
    <p:sldId id="466" r:id="rId47"/>
    <p:sldId id="458" r:id="rId48"/>
    <p:sldId id="473" r:id="rId49"/>
    <p:sldId id="463" r:id="rId50"/>
    <p:sldId id="472" r:id="rId51"/>
    <p:sldId id="315" r:id="rId52"/>
    <p:sldId id="419" r:id="rId53"/>
    <p:sldId id="341" r:id="rId54"/>
    <p:sldId id="425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ngs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361" autoAdjust="0"/>
    <p:restoredTop sz="94963" autoAdjust="0"/>
  </p:normalViewPr>
  <p:slideViewPr>
    <p:cSldViewPr>
      <p:cViewPr varScale="1">
        <p:scale>
          <a:sx n="90" d="100"/>
          <a:sy n="90" d="100"/>
        </p:scale>
        <p:origin x="-8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2-01-29T12:38:22.486" idx="1">
    <p:pos x="10" y="10"/>
    <p:text>just shifted the indent a bit to get the bulleted text to line up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C69EFC-A838-4618-8EA2-E4E91AA4ACC5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3A23B7-37DB-41F0-A738-0DD670EDE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9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B2C714-08AA-457B-AA56-7C8A412C63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75E8F7-64F9-48A5-ACA5-29B2FA2ED57C}" type="slidenum">
              <a:rPr lang="en-US" smtClean="0"/>
              <a:pPr eaLnBrk="1" hangingPunct="1"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7F74D6-0E0F-42FA-84D9-3149864D8161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8FBB5E-D226-4076-B10D-BF26FB78D6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73B20C-E433-4D44-9FEC-8D464DA65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384EED-9BED-412A-9D59-A918E9F75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91C422-B869-4766-8196-541FD390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FE5B4D-AF01-4C44-9FAF-16CEBEE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D62880-6827-42CC-8E79-8411768D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683B76-39C2-4EE0-8BE1-D54B532B1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D73091-2CC3-4ACA-B136-8DBC972E1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463571-96C3-42BE-B14A-BF02E5229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8F7160-5CB3-4BAB-8210-5A2C5790B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F00C04-CCC0-46F4-A2BA-778F89592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1BF365-90C7-4C66-BA63-224A38BC6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6A17D4-9B3C-4C04-A0DA-AE643F522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8A88F2-DC65-42AA-B8D0-1C5AA6DF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193EC2-5F2A-4E2B-853C-F216E95F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3050" algn="ctr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598B29-9A6C-4D5B-B8A4-52E2599D3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02A98-A599-4711-BAA5-E6F4B1E7A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8665AD-E633-4CF0-8817-16917A71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612AFE-7172-4131-94E8-2CC5E779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092117-E426-45DF-9618-6F2B665C2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1AEC88-22D9-4374-8182-2371CA46B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FA6E62-B405-462C-B04D-7414C1040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70C88B-4B03-403B-923E-8F651FA060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0DEC4C-AE37-4109-80A5-6F8AB55E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ADC9A9-4F5F-4414-82B9-FF8A31093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53D4CB-1979-4585-BFA2-C459B5D13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FB6704-195A-4845-8C38-79623B55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8A359C-FA78-470C-96C4-5896699A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0F1D7F-A476-46DA-8E2B-73B1E09F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34C6F9-8999-45CE-8070-59206CAA0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379F8C-832A-45CE-A5D3-DAB5F26B8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74EFA1-23A6-4F4C-91F5-EEAC7C033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3050" algn="ctr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AECFD7-2A13-4269-A0AF-B28D8C49B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2338B9-417F-4297-8986-FDD7ABC09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62611C-DB7F-4656-B7F8-E6489876F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2B9FDE-6EB6-47BB-AA96-EAF244C3A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AE3D20-F7C1-4F3C-96FC-415FEAC48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D97777-1E60-4E49-8BAE-B2C55474D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9A430E-84B4-460A-80D7-8385F530C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D209B-AFC9-44A7-AD5C-76E1E8C21A3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457C4-CB61-4A2C-ACCC-C9B343E312F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1EBD9-EC0C-48E3-A2B8-80362EFA756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3A67-5479-4EAB-8890-F7DA1FB65E7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5439-EAD1-4A31-905B-CFAB95C3FC9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ECFA-82F6-4246-B442-1EBC7C95C13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7DBDB6-7040-4DFF-AAAA-4279CA98A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8B14-2598-4BB3-B3C9-FC5B23013F4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A673-5DBD-493D-AC61-CE59599261E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algn="ctr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71B14-DC85-4781-8ED0-1027DC9044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AA5A-6C7F-44E5-9051-27397F9F691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116E-3FEA-4065-B004-93A359801E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1B1A1A-CEC6-4B91-A9F4-A6D0EF608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B6D7C2-56AB-45FF-AAB5-D9AF23FA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F9E603-E61A-4968-953C-A45A8821A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3050" algn="ctr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05D6C7-E1EB-445B-A05E-A5ADD6DD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fld id="{098381A8-DB7C-487A-A04C-04F2935F6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5113" r:id="rId2"/>
    <p:sldLayoutId id="2147485114" r:id="rId3"/>
    <p:sldLayoutId id="2147485115" r:id="rId4"/>
    <p:sldLayoutId id="2147485116" r:id="rId5"/>
    <p:sldLayoutId id="2147485117" r:id="rId6"/>
    <p:sldLayoutId id="2147485118" r:id="rId7"/>
    <p:sldLayoutId id="2147485119" r:id="rId8"/>
    <p:sldLayoutId id="2147485120" r:id="rId9"/>
    <p:sldLayoutId id="2147485121" r:id="rId10"/>
    <p:sldLayoutId id="2147485122" r:id="rId11"/>
    <p:sldLayoutId id="2147485124" r:id="rId12"/>
    <p:sldLayoutId id="2147485125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fld id="{44100432-16FD-4289-B578-151FEAC6F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139" r:id="rId13"/>
    <p:sldLayoutId id="2147485140" r:id="rId14"/>
    <p:sldLayoutId id="2147485141" r:id="rId15"/>
    <p:sldLayoutId id="2147485157" r:id="rId16"/>
  </p:sldLayoutIdLst>
  <p:transition>
    <p:fade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339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</a:lstStyle>
          <a:p>
            <a:pPr>
              <a:defRPr/>
            </a:pPr>
            <a:fld id="{820AC084-225F-4D23-B19F-4DB166D61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2" r:id="rId1"/>
    <p:sldLayoutId id="2147485143" r:id="rId2"/>
    <p:sldLayoutId id="2147485144" r:id="rId3"/>
    <p:sldLayoutId id="2147485145" r:id="rId4"/>
    <p:sldLayoutId id="2147485146" r:id="rId5"/>
    <p:sldLayoutId id="2147485147" r:id="rId6"/>
    <p:sldLayoutId id="2147485148" r:id="rId7"/>
    <p:sldLayoutId id="2147485149" r:id="rId8"/>
    <p:sldLayoutId id="2147485150" r:id="rId9"/>
    <p:sldLayoutId id="2147485151" r:id="rId10"/>
    <p:sldLayoutId id="2147485152" r:id="rId11"/>
    <p:sldLayoutId id="2147485153" r:id="rId12"/>
    <p:sldLayoutId id="2147485154" r:id="rId13"/>
    <p:sldLayoutId id="2147485155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9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F1ABD6E0-CD94-49B4-97E3-4AAD1D426D0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2" r:id="rId1"/>
    <p:sldLayoutId id="2147485103" r:id="rId2"/>
    <p:sldLayoutId id="2147485104" r:id="rId3"/>
    <p:sldLayoutId id="2147485105" r:id="rId4"/>
    <p:sldLayoutId id="2147485106" r:id="rId5"/>
    <p:sldLayoutId id="2147485107" r:id="rId6"/>
    <p:sldLayoutId id="2147485108" r:id="rId7"/>
    <p:sldLayoutId id="2147485109" r:id="rId8"/>
    <p:sldLayoutId id="2147485156" r:id="rId9"/>
    <p:sldLayoutId id="2147485110" r:id="rId10"/>
    <p:sldLayoutId id="214748511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84.png"/><Relationship Id="rId15" Type="http://schemas.openxmlformats.org/officeDocument/2006/relationships/image" Target="../media/image93.jpe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hyperlink" Target="http://www.nceep.net/index.html" TargetMode="External"/><Relationship Id="rId1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vs.bio.unc.edu/" TargetMode="Externa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+mn-lt"/>
                <a:ea typeface="+mn-lt"/>
                <a:cs typeface="+mn-lt"/>
              </a:rPr>
              <a:t>CAROLINA VEGETATION SURVEY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914400" y="19050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+mn-lt"/>
                <a:ea typeface="+mn-lt"/>
                <a:cs typeface="+mn-lt"/>
              </a:rPr>
              <a:t>25+ years: 1988 – 2012+</a:t>
            </a:r>
          </a:p>
        </p:txBody>
      </p:sp>
      <p:pic>
        <p:nvPicPr>
          <p:cNvPr id="2052" name="Picture 2" descr="http://cvs.bio.unc.edu/images/CVSLogo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3227572"/>
            <a:ext cx="2667000" cy="25636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799" y="3200401"/>
            <a:ext cx="4904763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+mn-lt"/>
                <a:ea typeface="+mn-lt"/>
                <a:cs typeface="+mn-lt"/>
              </a:rPr>
              <a:t>Once a plot is set up, the fun begins!</a:t>
            </a:r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6705600" y="6096000"/>
            <a:ext cx="1447800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Bell MT" pitchFamily="18" charset="0"/>
              </a:rPr>
              <a:t>Photo by D. Blevins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990600"/>
            <a:ext cx="8534400" cy="55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Bioark\peetlab\CVS\CVS_Projects\111_2009B-UnionCounty\Photos\Team_4\4-1345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60973"/>
            <a:ext cx="7010400" cy="466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2971800" y="5334000"/>
            <a:ext cx="571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+mn-lt"/>
              </a:rPr>
              <a:t>Fall line rock outcrop vegetation </a:t>
            </a:r>
            <a:r>
              <a:rPr lang="en-US" sz="2400" i="1" dirty="0" err="1" smtClean="0">
                <a:latin typeface="+mn-lt"/>
              </a:rPr>
              <a:t>Amphianthus</a:t>
            </a:r>
            <a:r>
              <a:rPr lang="en-US" sz="2400" i="1" dirty="0" smtClean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pusillus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&amp; </a:t>
            </a:r>
            <a:r>
              <a:rPr lang="en-US" sz="2400" i="1" dirty="0" err="1">
                <a:latin typeface="+mn-lt"/>
              </a:rPr>
              <a:t>Diamorpha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smallii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Forty </a:t>
            </a:r>
            <a:r>
              <a:rPr lang="en-US" sz="2400" dirty="0">
                <a:latin typeface="+mn-lt"/>
              </a:rPr>
              <a:t>Acre Rock HP, Lancaster Co, SC</a:t>
            </a:r>
            <a:endParaRPr lang="en-US" sz="2400" i="1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Bioark\peetlab\CVS\CVS_Projects\111_2009B-UnionCounty\Photos\Team_6\6-1352-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11430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838200" y="152400"/>
            <a:ext cx="518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Xeric, </a:t>
            </a:r>
            <a:r>
              <a:rPr lang="en-US" sz="2400" dirty="0" err="1">
                <a:latin typeface="+mn-lt"/>
              </a:rPr>
              <a:t>mafic</a:t>
            </a:r>
            <a:r>
              <a:rPr lang="en-US" sz="2400" dirty="0">
                <a:latin typeface="+mn-lt"/>
              </a:rPr>
              <a:t> glade </a:t>
            </a:r>
            <a:r>
              <a:rPr lang="en-US" sz="2400" dirty="0" smtClean="0">
                <a:latin typeface="+mn-lt"/>
              </a:rPr>
              <a:t>forest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Morrow </a:t>
            </a:r>
            <a:r>
              <a:rPr lang="en-US" sz="2400" dirty="0">
                <a:latin typeface="+mn-lt"/>
              </a:rPr>
              <a:t>Mountain SP, Stanly Co, NC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\\Bioark\peetlab\CVS\CVS_Projects\88_2008A-Horry&amp;Columbus\Photos\Team7\88-7-1200-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8105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4"/>
          <p:cNvSpPr txBox="1">
            <a:spLocks noChangeArrowheads="1"/>
          </p:cNvSpPr>
          <p:nvPr/>
        </p:nvSpPr>
        <p:spPr bwMode="auto">
          <a:xfrm>
            <a:off x="2057400" y="152400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+mn-lt"/>
              </a:rPr>
              <a:t>Marl outcrop – Lake </a:t>
            </a:r>
            <a:r>
              <a:rPr lang="en-US" sz="2400" dirty="0" err="1">
                <a:latin typeface="+mn-lt"/>
              </a:rPr>
              <a:t>Waccamaw</a:t>
            </a:r>
            <a:r>
              <a:rPr lang="en-US" sz="2400" dirty="0">
                <a:latin typeface="+mn-lt"/>
              </a:rPr>
              <a:t>,  Columbus Co, NC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\\Bioark\peetlab\CVS\CVS_Projects\82_2007A-WesternSandhills\Photos\Team-4\82-4-1103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51474" y="1295400"/>
            <a:ext cx="779252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Box 4"/>
          <p:cNvSpPr txBox="1">
            <a:spLocks noChangeArrowheads="1"/>
          </p:cNvSpPr>
          <p:nvPr/>
        </p:nvSpPr>
        <p:spPr bwMode="auto">
          <a:xfrm>
            <a:off x="685800" y="228600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n-lt"/>
              </a:rPr>
              <a:t>Sandhills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depressional</a:t>
            </a:r>
            <a:r>
              <a:rPr lang="en-US" sz="2400" dirty="0">
                <a:latin typeface="+mn-lt"/>
              </a:rPr>
              <a:t> wetland forest </a:t>
            </a:r>
            <a:r>
              <a:rPr lang="en-US" sz="2400" dirty="0" err="1" smtClean="0">
                <a:latin typeface="+mn-lt"/>
              </a:rPr>
              <a:t>Sandhills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GL, Richmond Co, NC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Bioark\peetlab\CVS\Sandbox_Peet\candidates\Pulse at Old Dock Savanna Jun 20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1371600"/>
            <a:ext cx="762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+mn-lt"/>
              </a:rPr>
              <a:t>It </a:t>
            </a:r>
            <a:r>
              <a:rPr lang="en-US" sz="2800" dirty="0" smtClean="0">
                <a:latin typeface="+mn-lt"/>
              </a:rPr>
              <a:t>can be </a:t>
            </a:r>
            <a:r>
              <a:rPr lang="en-US" sz="2800" dirty="0">
                <a:latin typeface="+mn-lt"/>
              </a:rPr>
              <a:t>difficult to stay clean.</a:t>
            </a:r>
          </a:p>
          <a:p>
            <a:pPr algn="ctr"/>
            <a:r>
              <a:rPr lang="en-US" sz="2800" dirty="0" smtClean="0">
                <a:latin typeface="+mn-lt"/>
              </a:rPr>
              <a:t>Old Dock </a:t>
            </a:r>
            <a:r>
              <a:rPr lang="en-US" sz="2800" dirty="0">
                <a:latin typeface="+mn-lt"/>
              </a:rPr>
              <a:t>savanna, </a:t>
            </a:r>
            <a:r>
              <a:rPr lang="en-US" sz="2800" dirty="0" smtClean="0">
                <a:latin typeface="+mn-lt"/>
              </a:rPr>
              <a:t>Columbus Co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smtClean="0">
                <a:latin typeface="+mn-lt"/>
              </a:rPr>
              <a:t>NC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\\Bioark\peetlab\CVS\CVS_Projects\76_2006B-ElizabethCity\Photos-2006B\Wentworth\2006_07_21\IMG_01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957731"/>
            <a:ext cx="7924800" cy="567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Good food and a nice view are nice for a pulse dinner.  But the real key is ample seating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Bioark\peetlab\CVS\CVS_Projects\88_2008A-Horry&amp;Columbus\Photos\Blevins\080601_14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838200"/>
            <a:ext cx="8062913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The day concludes with </a:t>
            </a:r>
            <a:r>
              <a:rPr lang="en-US" sz="2800" dirty="0">
                <a:latin typeface="+mn-lt"/>
              </a:rPr>
              <a:t>a plant id party!!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8187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Destinations for: PULSE 2006 – 2012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81000" y="990599"/>
            <a:ext cx="61722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2006A – Singletary </a:t>
            </a:r>
            <a:r>
              <a:rPr lang="en-US" sz="2000" dirty="0" smtClean="0">
                <a:latin typeface="Calibri" pitchFamily="34" charset="0"/>
              </a:rPr>
              <a:t>Lake, NC</a:t>
            </a:r>
          </a:p>
          <a:p>
            <a:r>
              <a:rPr lang="en-US" sz="2000" dirty="0" smtClean="0">
                <a:latin typeface="Calibri" pitchFamily="34" charset="0"/>
              </a:rPr>
              <a:t>2006B – Elizabeth City, NC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</a:rPr>
              <a:t>2007A – Western </a:t>
            </a:r>
            <a:r>
              <a:rPr lang="en-US" sz="2000" dirty="0" err="1" smtClean="0">
                <a:latin typeface="Calibri" pitchFamily="34" charset="0"/>
              </a:rPr>
              <a:t>sandhills</a:t>
            </a:r>
            <a:r>
              <a:rPr lang="en-US" sz="2000" dirty="0" smtClean="0">
                <a:latin typeface="Calibri" pitchFamily="34" charset="0"/>
              </a:rPr>
              <a:t>, NC</a:t>
            </a:r>
          </a:p>
          <a:p>
            <a:r>
              <a:rPr lang="en-US" sz="2000" dirty="0" smtClean="0">
                <a:latin typeface="Calibri" pitchFamily="34" charset="0"/>
              </a:rPr>
              <a:t>2007B </a:t>
            </a:r>
            <a:r>
              <a:rPr lang="en-US" sz="2000" dirty="0">
                <a:latin typeface="Calibri" pitchFamily="34" charset="0"/>
              </a:rPr>
              <a:t>– ACE Basin, SC</a:t>
            </a:r>
          </a:p>
          <a:p>
            <a:r>
              <a:rPr lang="en-US" sz="2000" dirty="0">
                <a:latin typeface="Calibri" pitchFamily="34" charset="0"/>
              </a:rPr>
              <a:t>2007C – Croatan </a:t>
            </a:r>
            <a:r>
              <a:rPr lang="en-US" sz="2000" dirty="0" smtClean="0">
                <a:latin typeface="Calibri" pitchFamily="34" charset="0"/>
              </a:rPr>
              <a:t>&amp; </a:t>
            </a:r>
            <a:r>
              <a:rPr lang="en-US" sz="2000" dirty="0" err="1">
                <a:latin typeface="Calibri" pitchFamily="34" charset="0"/>
              </a:rPr>
              <a:t>Downeast</a:t>
            </a:r>
            <a:r>
              <a:rPr lang="en-US" sz="2000" dirty="0">
                <a:latin typeface="Calibri" pitchFamily="34" charset="0"/>
              </a:rPr>
              <a:t>, NC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" pitchFamily="34" charset="0"/>
              </a:rPr>
              <a:t>2008A – </a:t>
            </a:r>
            <a:r>
              <a:rPr lang="en-US" sz="2000" dirty="0" err="1" smtClean="0">
                <a:latin typeface="Calibri" pitchFamily="34" charset="0"/>
              </a:rPr>
              <a:t>Waccamaw</a:t>
            </a:r>
            <a:r>
              <a:rPr lang="en-US" sz="2000" dirty="0" smtClean="0">
                <a:latin typeface="Calibri" pitchFamily="34" charset="0"/>
              </a:rPr>
              <a:t> &amp; </a:t>
            </a:r>
            <a:r>
              <a:rPr lang="en-US" sz="2000" dirty="0">
                <a:latin typeface="Calibri" pitchFamily="34" charset="0"/>
              </a:rPr>
              <a:t>Lumber Rivers, NC/SC</a:t>
            </a:r>
          </a:p>
          <a:p>
            <a:r>
              <a:rPr lang="en-US" sz="2000" dirty="0">
                <a:latin typeface="Calibri" pitchFamily="34" charset="0"/>
              </a:rPr>
              <a:t>2008B – </a:t>
            </a:r>
            <a:r>
              <a:rPr lang="en-US" sz="2000" dirty="0" smtClean="0">
                <a:latin typeface="Calibri" pitchFamily="34" charset="0"/>
              </a:rPr>
              <a:t>North-eastern tier, </a:t>
            </a:r>
            <a:r>
              <a:rPr lang="en-US" sz="2000" dirty="0">
                <a:latin typeface="Calibri" pitchFamily="34" charset="0"/>
              </a:rPr>
              <a:t>NC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" pitchFamily="34" charset="0"/>
              </a:rPr>
              <a:t>2009A – Albemarle Peninsula, NC</a:t>
            </a:r>
          </a:p>
          <a:p>
            <a:r>
              <a:rPr lang="en-US" sz="2000" dirty="0">
                <a:latin typeface="Calibri" pitchFamily="34" charset="0"/>
              </a:rPr>
              <a:t>2009B – </a:t>
            </a:r>
            <a:r>
              <a:rPr lang="en-US" sz="2000" dirty="0" smtClean="0">
                <a:latin typeface="Calibri" pitchFamily="34" charset="0"/>
              </a:rPr>
              <a:t>South-central </a:t>
            </a:r>
            <a:r>
              <a:rPr lang="en-US" sz="2000" dirty="0">
                <a:latin typeface="Calibri" pitchFamily="34" charset="0"/>
              </a:rPr>
              <a:t>Piedmont, </a:t>
            </a:r>
            <a:r>
              <a:rPr lang="en-US" sz="2000" dirty="0" smtClean="0">
                <a:latin typeface="Calibri" pitchFamily="34" charset="0"/>
              </a:rPr>
              <a:t>NC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2009C </a:t>
            </a:r>
            <a:r>
              <a:rPr lang="en-US" sz="2000" dirty="0" smtClean="0">
                <a:latin typeface="Calibri" pitchFamily="34" charset="0"/>
              </a:rPr>
              <a:t>– Maritime fringe</a:t>
            </a:r>
            <a:r>
              <a:rPr lang="en-US" sz="2000" dirty="0">
                <a:latin typeface="Calibri" pitchFamily="34" charset="0"/>
              </a:rPr>
              <a:t>, SC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</a:rPr>
              <a:t>2010A – North-central Piedmont, NC</a:t>
            </a:r>
          </a:p>
          <a:p>
            <a:r>
              <a:rPr lang="en-US" sz="2000" dirty="0" smtClean="0">
                <a:latin typeface="Calibri" pitchFamily="34" charset="0"/>
              </a:rPr>
              <a:t>2010B – ‘West of Detroit’, NC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</a:rPr>
              <a:t>2011A – Southern Piedmont, SC</a:t>
            </a:r>
          </a:p>
          <a:p>
            <a:r>
              <a:rPr lang="en-US" sz="2000" dirty="0" smtClean="0">
                <a:latin typeface="Calibri" pitchFamily="34" charset="0"/>
              </a:rPr>
              <a:t>2011B – Triangle &amp; vicinity, NC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</a:rPr>
              <a:t>2012A – Central Coastal Plain, NC</a:t>
            </a:r>
          </a:p>
          <a:p>
            <a:r>
              <a:rPr lang="en-US" sz="2000" dirty="0" smtClean="0">
                <a:latin typeface="Calibri" pitchFamily="34" charset="0"/>
              </a:rPr>
              <a:t>2012B – Central Piedmont, SC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2" name="Picture 2" descr="C:\Users\uniola\Desktop\Snap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2"/>
          <a:stretch/>
        </p:blipFill>
        <p:spPr bwMode="auto">
          <a:xfrm>
            <a:off x="5486400" y="3650043"/>
            <a:ext cx="3524089" cy="3082494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niola\Desktop\Sna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707211"/>
            <a:ext cx="3520940" cy="2886425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038600" y="2971800"/>
            <a:ext cx="1295400" cy="54563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67695" y="5257800"/>
            <a:ext cx="126630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Lab\CVS\CVS_Projects\89_2008B-NorthernTierEast\PHOTOS\Team4\89-4-1235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-533400"/>
            <a:ext cx="8786813" cy="58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4114799" y="5410200"/>
            <a:ext cx="44882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Wyanoke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 Sand Ridge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Gates County,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 NC (Plot 89-4-1235)  </a:t>
            </a:r>
            <a:b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</a:b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5 species of Pine!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</a:endParaRPr>
          </a:p>
        </p:txBody>
      </p:sp>
      <p:pic>
        <p:nvPicPr>
          <p:cNvPr id="3" name="Picture 2" descr="C:\Users\uniola\Desktop\Snap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4" y="3543606"/>
            <a:ext cx="3525457" cy="3239154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976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810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pic>
        <p:nvPicPr>
          <p:cNvPr id="4" name="Picture 2" descr="\\Bioark\peetlab\CVS\CVS_Projects\75_2006A-SingletaryLake\Photos-pulse2006a\Misc_Wentworth\Wentwort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/>
          <a:srcRect l="31273" t="7896"/>
          <a:stretch/>
        </p:blipFill>
        <p:spPr bwMode="auto">
          <a:xfrm>
            <a:off x="6342829" y="3485900"/>
            <a:ext cx="2714687" cy="24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Bioark\peetlab\CVS\CVS_Projects\88_2008A-Horry&amp;Columbus\Photos\Pulse2008A-FromHarnden\2008_06_06\IMG_22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2756" y="1691209"/>
            <a:ext cx="2819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\\Bioark\peetlab\CVS\CVS_Projects\88_2008A-Horry&amp;Columbus\Photos\Blevins\080603_163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75215" y="1672582"/>
            <a:ext cx="2819400" cy="423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2596" y="5943600"/>
            <a:ext cx="888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  <a:ea typeface="+mn-lt"/>
                <a:cs typeface="+mn-lt"/>
              </a:rPr>
              <a:t>     Mike </a:t>
            </a:r>
            <a:r>
              <a:rPr lang="en-US" sz="2400" dirty="0">
                <a:latin typeface="+mn-lt"/>
                <a:ea typeface="+mn-lt"/>
                <a:cs typeface="+mn-lt"/>
              </a:rPr>
              <a:t>Schafale	</a:t>
            </a:r>
            <a:r>
              <a:rPr lang="en-US" sz="2400" dirty="0" smtClean="0">
                <a:latin typeface="+mn-lt"/>
                <a:ea typeface="+mn-lt"/>
                <a:cs typeface="+mn-lt"/>
              </a:rPr>
              <a:t>         Alan </a:t>
            </a:r>
            <a:r>
              <a:rPr lang="en-US" sz="2400" dirty="0">
                <a:latin typeface="+mn-lt"/>
                <a:ea typeface="+mn-lt"/>
                <a:cs typeface="+mn-lt"/>
              </a:rPr>
              <a:t>Weakley	</a:t>
            </a:r>
            <a:r>
              <a:rPr lang="en-US" sz="2400" dirty="0" smtClean="0">
                <a:latin typeface="+mn-lt"/>
                <a:ea typeface="+mn-lt"/>
                <a:cs typeface="+mn-lt"/>
              </a:rPr>
              <a:t>             Tom </a:t>
            </a:r>
            <a:r>
              <a:rPr lang="en-US" sz="2400" dirty="0">
                <a:latin typeface="+mn-lt"/>
                <a:ea typeface="+mn-lt"/>
                <a:cs typeface="+mn-lt"/>
              </a:rPr>
              <a:t>Wentworth</a:t>
            </a:r>
          </a:p>
          <a:p>
            <a:r>
              <a:rPr lang="en-US" sz="2400" dirty="0" smtClean="0">
                <a:latin typeface="+mn-lt"/>
                <a:ea typeface="+mn-lt"/>
                <a:cs typeface="+mn-lt"/>
              </a:rPr>
              <a:t> NC </a:t>
            </a:r>
            <a:r>
              <a:rPr lang="en-US" sz="2400" dirty="0">
                <a:latin typeface="+mn-lt"/>
                <a:ea typeface="+mn-lt"/>
                <a:cs typeface="+mn-lt"/>
              </a:rPr>
              <a:t>Natural </a:t>
            </a:r>
            <a:r>
              <a:rPr lang="en-US" sz="2400" dirty="0" smtClean="0">
                <a:latin typeface="+mn-lt"/>
                <a:ea typeface="+mn-lt"/>
                <a:cs typeface="+mn-lt"/>
              </a:rPr>
              <a:t>Heritage      NC </a:t>
            </a:r>
            <a:r>
              <a:rPr lang="en-US" sz="2400" dirty="0">
                <a:latin typeface="+mn-lt"/>
                <a:ea typeface="+mn-lt"/>
                <a:cs typeface="+mn-lt"/>
              </a:rPr>
              <a:t>Botanical Garden   </a:t>
            </a:r>
            <a:r>
              <a:rPr lang="en-US" sz="2400" dirty="0" smtClean="0">
                <a:latin typeface="+mn-lt"/>
                <a:ea typeface="+mn-lt"/>
                <a:cs typeface="+mn-lt"/>
              </a:rPr>
              <a:t>     NC </a:t>
            </a:r>
            <a:r>
              <a:rPr lang="en-US" sz="2400" dirty="0">
                <a:latin typeface="+mn-lt"/>
                <a:ea typeface="+mn-lt"/>
                <a:cs typeface="+mn-lt"/>
              </a:rPr>
              <a:t>State University</a:t>
            </a:r>
          </a:p>
        </p:txBody>
      </p:sp>
      <p:pic>
        <p:nvPicPr>
          <p:cNvPr id="8" name="Picture 4" descr="\\Bioark\peetlab\CVS\Sandbox_Peet\candidates\Blevins_080724_277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2" t="16026" r="17283" b="11933"/>
          <a:stretch/>
        </p:blipFill>
        <p:spPr bwMode="auto">
          <a:xfrm>
            <a:off x="6324600" y="107204"/>
            <a:ext cx="2732916" cy="323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0" y="380999"/>
            <a:ext cx="250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  <a:ea typeface="+mn-lt"/>
                <a:cs typeface="+mn-lt"/>
              </a:rPr>
              <a:t>         Robert Peet        </a:t>
            </a:r>
            <a:endParaRPr lang="en-US" sz="2400" dirty="0">
              <a:latin typeface="+mn-lt"/>
              <a:ea typeface="+mn-lt"/>
              <a:cs typeface="+mn-lt"/>
            </a:endParaRPr>
          </a:p>
          <a:p>
            <a:r>
              <a:rPr lang="en-US" sz="2400" dirty="0">
                <a:latin typeface="+mn-lt"/>
                <a:ea typeface="+mn-lt"/>
                <a:cs typeface="+mn-lt"/>
              </a:rPr>
              <a:t> </a:t>
            </a:r>
            <a:r>
              <a:rPr lang="en-US" sz="2400" dirty="0" smtClean="0">
                <a:latin typeface="+mn-lt"/>
                <a:ea typeface="+mn-lt"/>
                <a:cs typeface="+mn-lt"/>
              </a:rPr>
              <a:t>University of NC       </a:t>
            </a:r>
            <a:endParaRPr lang="en-US" sz="2400" dirty="0">
              <a:latin typeface="+mn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696770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01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the NVC</a:t>
            </a:r>
          </a:p>
        </p:txBody>
      </p:sp>
      <p:graphicFrame>
        <p:nvGraphicFramePr>
          <p:cNvPr id="4" name="Group 9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212044"/>
              </p:ext>
            </p:extLst>
          </p:nvPr>
        </p:nvGraphicFramePr>
        <p:xfrm>
          <a:off x="381000" y="1447800"/>
          <a:ext cx="8534400" cy="4648200"/>
        </p:xfrm>
        <a:graphic>
          <a:graphicData uri="http://schemas.openxmlformats.org/drawingml/2006/table">
            <a:tbl>
              <a:tblPr/>
              <a:tblGrid>
                <a:gridCol w="3352800"/>
                <a:gridCol w="5181600"/>
              </a:tblGrid>
              <a:tr h="325438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Hierarchy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Example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Upper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1 – Formation Class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Forest &amp; Woodland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2 – Formation Subclass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Temperate Forest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3 -  Formation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Warm Temperate Forest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Middle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4 – Division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Southeastern North Amer. Warm Temperate Forest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5 – Macrogroup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Longleaf Pine &amp; Sand Pine Woodland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9094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6 – 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Xeric longleaf Pine Barrens 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Lower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2908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7 – Alliance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(? Under revision)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  Level 8 – Association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Longleaf Pine / Scrub Oak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Sandhill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 (Northern Type)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CVS Vision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275" name="Content Placeholder 5"/>
          <p:cNvSpPr>
            <a:spLocks noGrp="1"/>
          </p:cNvSpPr>
          <p:nvPr>
            <p:ph idx="1"/>
          </p:nvPr>
        </p:nvSpPr>
        <p:spPr>
          <a:xfrm>
            <a:off x="421178" y="990600"/>
            <a:ext cx="8686800" cy="4648200"/>
          </a:xfrm>
        </p:spPr>
        <p:txBody>
          <a:bodyPr/>
          <a:lstStyle/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Revision &amp; documentation of the </a:t>
            </a:r>
            <a:br>
              <a:rPr lang="en-US" sz="3200" dirty="0" smtClean="0"/>
            </a:br>
            <a:r>
              <a:rPr lang="en-US" sz="3200" dirty="0" smtClean="0"/>
              <a:t>	National Vegetation Classification (NVC) </a:t>
            </a:r>
            <a:br>
              <a:rPr lang="en-US" sz="3200" dirty="0" smtClean="0"/>
            </a:br>
            <a:r>
              <a:rPr lang="en-US" sz="3200" dirty="0" smtClean="0"/>
              <a:t>	to better serve Carolina users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/>
              <a:t>Public Carolina vegetation plot </a:t>
            </a:r>
            <a:r>
              <a:rPr lang="en-US" sz="3200" dirty="0" smtClean="0"/>
              <a:t>database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/>
              <a:t>Reference information on all vegetation </a:t>
            </a:r>
            <a:br>
              <a:rPr lang="en-US" sz="3200" dirty="0"/>
            </a:br>
            <a:r>
              <a:rPr lang="en-US" sz="3200" dirty="0"/>
              <a:t>	types of the </a:t>
            </a:r>
            <a:r>
              <a:rPr lang="en-US" sz="3200" dirty="0" smtClean="0"/>
              <a:t>Carolinas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Publication of a synthesis of Carolina vegetation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Tools for identification and prediction of 	potential natural vegetation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Tools to aid restoration of natural vegetation</a:t>
            </a:r>
            <a:br>
              <a:rPr lang="en-US" sz="3200" dirty="0" smtClean="0"/>
            </a:br>
            <a:endParaRPr lang="en-US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CVS report card for NC &amp; SC</a:t>
            </a:r>
            <a:endParaRPr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9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2133600"/>
          </a:xfrm>
        </p:spPr>
        <p:txBody>
          <a:bodyPr/>
          <a:lstStyle/>
          <a:p>
            <a:pPr indent="-346075">
              <a:spcBef>
                <a:spcPct val="0"/>
              </a:spcBef>
            </a:pPr>
            <a:r>
              <a:rPr lang="en-US" dirty="0" smtClean="0"/>
              <a:t>&gt;9330 High-quality  reference plots</a:t>
            </a:r>
          </a:p>
          <a:p>
            <a:pPr indent="-346075">
              <a:spcBef>
                <a:spcPct val="0"/>
              </a:spcBef>
            </a:pPr>
            <a:r>
              <a:rPr lang="en-US" dirty="0" smtClean="0"/>
              <a:t>302 Carolina community types with &gt;= 4 plots</a:t>
            </a:r>
          </a:p>
          <a:p>
            <a:pPr indent="-346075">
              <a:spcBef>
                <a:spcPct val="0"/>
              </a:spcBef>
            </a:pPr>
            <a:r>
              <a:rPr lang="en-US" dirty="0" smtClean="0"/>
              <a:t>517 Carolina community types with &gt;= 1 plot</a:t>
            </a:r>
          </a:p>
          <a:p>
            <a:pPr indent="-346075">
              <a:spcBef>
                <a:spcPct val="0"/>
              </a:spcBef>
            </a:pPr>
            <a:r>
              <a:rPr lang="en-US" dirty="0" smtClean="0"/>
              <a:t>~ 3092 Carolina species</a:t>
            </a:r>
          </a:p>
          <a:p>
            <a:pPr indent="-346075">
              <a:spcBef>
                <a:spcPct val="0"/>
              </a:spcBef>
            </a:pPr>
            <a:r>
              <a:rPr lang="en-US" dirty="0" smtClean="0"/>
              <a:t>~ 1001 participants</a:t>
            </a:r>
          </a:p>
          <a:p>
            <a:pPr indent="-346075">
              <a:spcBef>
                <a:spcPts val="600"/>
              </a:spcBef>
              <a:buFont typeface="Wingdings 2" pitchFamily="18" charset="2"/>
              <a:buNone/>
            </a:pPr>
            <a:endParaRPr lang="en-US" sz="3200" dirty="0" smtClean="0"/>
          </a:p>
        </p:txBody>
      </p:sp>
      <p:pic>
        <p:nvPicPr>
          <p:cNvPr id="6" name="Picture 3" descr="\\bioark\peetlab\CVS\CVS_GIS_Shapefile\CVS_countyMaps\2012_11_02_CVS_CountyDistribution_drkGrayNoPlotCountie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5867400" cy="3479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35000"/>
              </a:lnSpc>
            </a:pPr>
            <a:r>
              <a:rPr lang="en-US" sz="5300" dirty="0" smtClean="0"/>
              <a:t>Species frequencies – NC &amp; SC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100" b="0" dirty="0" smtClean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3092 </a:t>
            </a:r>
            <a:r>
              <a:rPr lang="en-US" sz="3100" b="0" dirty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of </a:t>
            </a:r>
            <a:r>
              <a:rPr lang="en-US" sz="3100" b="0" dirty="0" smtClean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~4286 species</a:t>
            </a:r>
            <a:r>
              <a:rPr lang="en-US" sz="3100" b="0" dirty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;</a:t>
            </a:r>
            <a:r>
              <a:rPr lang="en-US" sz="3100" b="0" dirty="0" smtClean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   273,072 occurrences</a:t>
            </a:r>
            <a:endParaRPr lang="en-US" sz="3100" b="0" dirty="0">
              <a:solidFill>
                <a:schemeClr val="tx1"/>
              </a:solidFill>
              <a:effectLst/>
              <a:latin typeface="+mn-lt"/>
              <a:ea typeface="+mn-lt"/>
              <a:cs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32781"/>
              </p:ext>
            </p:extLst>
          </p:nvPr>
        </p:nvGraphicFramePr>
        <p:xfrm>
          <a:off x="2133600" y="1447800"/>
          <a:ext cx="4953001" cy="518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632"/>
                <a:gridCol w="2519948"/>
                <a:gridCol w="1303421"/>
              </a:tblGrid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Octave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Frequency Range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~1194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466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2-3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401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4-7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397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8-15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373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16-31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368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32-63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329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64-127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128-255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237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256-511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125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512-1023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1024-2047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&gt;2047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Most frequent species in NC &amp; SC</a:t>
            </a:r>
            <a:br>
              <a:rPr lang="en-US" dirty="0" smtClean="0"/>
            </a:br>
            <a:r>
              <a:rPr lang="en-US" sz="3600" b="0" i="1" dirty="0" smtClean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Vines?  Sparse trees?</a:t>
            </a:r>
            <a:endParaRPr lang="en-US" sz="3600" b="0" i="1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615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2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8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400" dirty="0" smtClean="0"/>
              <a:t>4011	</a:t>
            </a:r>
            <a:r>
              <a:rPr lang="en-US" sz="2400" i="1" dirty="0" smtClean="0"/>
              <a:t>Acer </a:t>
            </a:r>
            <a:r>
              <a:rPr lang="en-US" sz="2400" i="1" dirty="0" err="1" smtClean="0"/>
              <a:t>rubrum</a:t>
            </a:r>
            <a:r>
              <a:rPr lang="en-US" sz="2400" i="1" dirty="0" smtClean="0"/>
              <a:t> </a:t>
            </a:r>
            <a:r>
              <a:rPr lang="en-US" sz="2400" dirty="0" smtClean="0"/>
              <a:t>(Red Maple)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2524    	</a:t>
            </a:r>
            <a:r>
              <a:rPr lang="en-US" sz="2400" i="1" dirty="0" smtClean="0"/>
              <a:t>Smilax </a:t>
            </a:r>
            <a:r>
              <a:rPr lang="en-US" sz="2400" i="1" dirty="0" err="1" smtClean="0"/>
              <a:t>rotundifolia</a:t>
            </a:r>
            <a:r>
              <a:rPr lang="en-US" sz="2400" i="1" dirty="0" smtClean="0"/>
              <a:t> </a:t>
            </a:r>
            <a:r>
              <a:rPr lang="en-US" sz="2400" dirty="0" smtClean="0"/>
              <a:t>(Common Greenbrier)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2362	</a:t>
            </a:r>
            <a:r>
              <a:rPr lang="en-US" sz="2400" i="1" dirty="0" smtClean="0"/>
              <a:t>Smilax </a:t>
            </a:r>
            <a:r>
              <a:rPr lang="en-US" sz="2400" i="1" dirty="0" err="1" smtClean="0"/>
              <a:t>glauca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Whiteleaf</a:t>
            </a:r>
            <a:r>
              <a:rPr lang="en-US" sz="2400" dirty="0" smtClean="0"/>
              <a:t> Greenbrier)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2187	</a:t>
            </a:r>
            <a:r>
              <a:rPr lang="en-US" sz="2400" i="1" dirty="0" err="1" smtClean="0"/>
              <a:t>Toxicodendron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radicans</a:t>
            </a:r>
            <a:r>
              <a:rPr lang="en-US" sz="2400" i="1" dirty="0" smtClean="0"/>
              <a:t> </a:t>
            </a:r>
            <a:r>
              <a:rPr lang="en-US" sz="2400" dirty="0" smtClean="0"/>
              <a:t>(Poison ivy)</a:t>
            </a:r>
          </a:p>
          <a:p>
            <a:pPr>
              <a:spcBef>
                <a:spcPts val="500"/>
              </a:spcBef>
            </a:pPr>
            <a:r>
              <a:rPr lang="en-US" sz="2400" i="1" dirty="0" smtClean="0"/>
              <a:t>2074	</a:t>
            </a:r>
            <a:r>
              <a:rPr lang="en-US" sz="2400" i="1" dirty="0" err="1" smtClean="0"/>
              <a:t>Parthenocissus</a:t>
            </a:r>
            <a:r>
              <a:rPr lang="en-US" sz="2400" i="1" dirty="0" smtClean="0"/>
              <a:t>  </a:t>
            </a:r>
            <a:r>
              <a:rPr lang="en-US" sz="2400" i="1" dirty="0" err="1" smtClean="0"/>
              <a:t>quinquefolia</a:t>
            </a:r>
            <a:r>
              <a:rPr lang="en-US" sz="2400" i="1" dirty="0" smtClean="0"/>
              <a:t> </a:t>
            </a:r>
            <a:r>
              <a:rPr lang="en-US" sz="2400" dirty="0" smtClean="0"/>
              <a:t>(Virginia creeper)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1958	</a:t>
            </a:r>
            <a:r>
              <a:rPr lang="en-US" sz="2400" i="1" dirty="0" smtClean="0"/>
              <a:t>Nyssa </a:t>
            </a:r>
            <a:r>
              <a:rPr lang="en-US" sz="2400" i="1" dirty="0" err="1" smtClean="0"/>
              <a:t>sylvatica</a:t>
            </a:r>
            <a:r>
              <a:rPr lang="en-US" sz="2400" i="1" dirty="0" smtClean="0"/>
              <a:t> </a:t>
            </a:r>
            <a:r>
              <a:rPr lang="en-US" sz="2400" dirty="0" smtClean="0"/>
              <a:t>(Black Gum)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1877	</a:t>
            </a:r>
            <a:r>
              <a:rPr lang="en-US" sz="2400" i="1" dirty="0" smtClean="0"/>
              <a:t>Liquidambar </a:t>
            </a:r>
            <a:r>
              <a:rPr lang="en-US" sz="2400" i="1" dirty="0" err="1" smtClean="0"/>
              <a:t>styraciflua</a:t>
            </a:r>
            <a:r>
              <a:rPr lang="en-US" sz="2400" i="1" dirty="0" smtClean="0"/>
              <a:t> </a:t>
            </a:r>
            <a:r>
              <a:rPr lang="en-US" sz="2400" dirty="0" smtClean="0"/>
              <a:t>(Sweet gum)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1842	</a:t>
            </a:r>
            <a:r>
              <a:rPr lang="en-US" sz="2400" i="1" dirty="0" err="1" smtClean="0"/>
              <a:t>Vitis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rotundifolia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Muscadine</a:t>
            </a:r>
            <a:r>
              <a:rPr lang="en-US" sz="2400" dirty="0" smtClean="0"/>
              <a:t> grape)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1769	</a:t>
            </a:r>
            <a:r>
              <a:rPr lang="en-US" sz="2400" i="1" dirty="0" smtClean="0"/>
              <a:t>Quercus </a:t>
            </a:r>
            <a:r>
              <a:rPr lang="en-US" sz="2400" i="1" dirty="0" err="1" smtClean="0"/>
              <a:t>rubra</a:t>
            </a:r>
            <a:r>
              <a:rPr lang="en-US" sz="2400" i="1" dirty="0" smtClean="0"/>
              <a:t> </a:t>
            </a:r>
            <a:r>
              <a:rPr lang="en-US" sz="2400" dirty="0" smtClean="0"/>
              <a:t>(Red Oak)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1648	</a:t>
            </a:r>
            <a:r>
              <a:rPr lang="en-US" sz="2400" i="1" dirty="0" smtClean="0"/>
              <a:t>Liriodendron </a:t>
            </a:r>
            <a:r>
              <a:rPr lang="en-US" sz="2400" i="1" dirty="0" err="1" smtClean="0"/>
              <a:t>tulipifera</a:t>
            </a:r>
            <a:r>
              <a:rPr lang="en-US" sz="2400" i="1" dirty="0" smtClean="0"/>
              <a:t> </a:t>
            </a:r>
            <a:r>
              <a:rPr lang="en-US" sz="2400" dirty="0" smtClean="0"/>
              <a:t>(Tulip poplar)</a:t>
            </a:r>
          </a:p>
          <a:p>
            <a:pPr>
              <a:spcBef>
                <a:spcPts val="500"/>
              </a:spcBef>
            </a:pPr>
            <a:r>
              <a:rPr lang="en-US" sz="2400" dirty="0" smtClean="0"/>
              <a:t>1516	</a:t>
            </a:r>
            <a:r>
              <a:rPr lang="en-US" sz="2400" i="1" dirty="0" err="1" smtClean="0"/>
              <a:t>Prunus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serotina</a:t>
            </a:r>
            <a:r>
              <a:rPr lang="en-US" sz="2400" i="1" dirty="0" smtClean="0"/>
              <a:t> </a:t>
            </a:r>
            <a:r>
              <a:rPr lang="en-US" sz="2400" dirty="0" smtClean="0"/>
              <a:t>(Black cherry)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Who is missing?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6629400" cy="3048000"/>
          </a:xfrm>
        </p:spPr>
        <p:txBody>
          <a:bodyPr/>
          <a:lstStyle/>
          <a:p>
            <a:r>
              <a:rPr lang="en-US" sz="3200" dirty="0" smtClean="0"/>
              <a:t>Weeds </a:t>
            </a:r>
            <a:r>
              <a:rPr lang="en-US" sz="3200" dirty="0"/>
              <a:t>of fields and waste </a:t>
            </a:r>
            <a:r>
              <a:rPr lang="en-US" sz="3200" dirty="0" smtClean="0"/>
              <a:t>places !</a:t>
            </a:r>
          </a:p>
          <a:p>
            <a:r>
              <a:rPr lang="en-US" sz="3200" dirty="0"/>
              <a:t>R</a:t>
            </a:r>
            <a:r>
              <a:rPr lang="en-US" sz="3200" dirty="0" smtClean="0"/>
              <a:t>are species ?</a:t>
            </a:r>
            <a:endParaRPr lang="en-US" sz="3200" dirty="0"/>
          </a:p>
          <a:p>
            <a:r>
              <a:rPr lang="en-US" sz="3200" dirty="0" smtClean="0"/>
              <a:t>Plants </a:t>
            </a:r>
            <a:r>
              <a:rPr lang="en-US" sz="3200" dirty="0"/>
              <a:t>of special </a:t>
            </a:r>
            <a:r>
              <a:rPr lang="en-US" sz="3200" dirty="0" smtClean="0"/>
              <a:t>habitats ?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51054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Occurrences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Carolina </a:t>
            </a:r>
            <a:r>
              <a:rPr lang="en-US" dirty="0"/>
              <a:t>Milkweeds</a:t>
            </a:r>
            <a:br>
              <a:rPr lang="en-US" dirty="0"/>
            </a:br>
            <a:r>
              <a:rPr lang="en-US" sz="2200" i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**=rare, *=uncommon  (Weakley 2006)</a:t>
            </a:r>
          </a:p>
        </p:txBody>
      </p:sp>
      <p:graphicFrame>
        <p:nvGraphicFramePr>
          <p:cNvPr id="506984" name="Group 10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73608245"/>
              </p:ext>
            </p:extLst>
          </p:nvPr>
        </p:nvGraphicFramePr>
        <p:xfrm>
          <a:off x="220279" y="2147706"/>
          <a:ext cx="7391400" cy="4358640"/>
        </p:xfrm>
        <a:graphic>
          <a:graphicData uri="http://schemas.openxmlformats.org/drawingml/2006/table">
            <a:tbl>
              <a:tblPr/>
              <a:tblGrid>
                <a:gridCol w="609601"/>
                <a:gridCol w="533400"/>
                <a:gridCol w="2666999"/>
                <a:gridCol w="457200"/>
                <a:gridCol w="457200"/>
                <a:gridCol w="2667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35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amplexicaulis</a:t>
                      </a: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perennis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cinerea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purpurascens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connivens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quadrifolia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exaltata</a:t>
                      </a: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rubra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21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humistrata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syriaca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 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+mn-lt"/>
                          <a:ea typeface="+mn-lt"/>
                          <a:cs typeface="+mn-lt"/>
                        </a:rPr>
                        <a:t>!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dirty="0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incarnata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tomentosa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19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lanceolata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tuberosa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34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longifolia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i="1" smtClean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variegata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8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michauxii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28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verticillata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obovata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 viridiflora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pedicellata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Asclepias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viridis</a:t>
                      </a:r>
                      <a:r>
                        <a:rPr lang="en-US" sz="2000" i="1" dirty="0" smtClean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https://encrypted-tbn1.gstatic.com/images?q=tbn:ANd9GcRohMaCtOpdH7slJma34HyI8nIiCyxqhuf8JVLNYL4YFiTXlYL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216" y="152400"/>
            <a:ext cx="204247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SUiPdFRsUclc5sx7if2rLvQ2KRgDwQHUvO-8KFLdkV9xRpA-6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79" y="5144463"/>
            <a:ext cx="1478410" cy="16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0.gstatic.com/images?q=tbn:ANd9GcQsnZBmsoAl6e0KxQfyGYFTYq3mj42OftEZajVTzR0nVe0qB2B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5" r="14360"/>
          <a:stretch/>
        </p:blipFill>
        <p:spPr bwMode="auto">
          <a:xfrm>
            <a:off x="5181600" y="304801"/>
            <a:ext cx="179857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encrypted-tbn3.gstatic.com/images?q=tbn:ANd9GcQa0y0MI0pyTra0sI5OSGJjJu411U8FrKVHBJukcZhP8eTiVKRy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5" t="6809" r="16823"/>
          <a:stretch/>
        </p:blipFill>
        <p:spPr bwMode="auto">
          <a:xfrm>
            <a:off x="7608912" y="3600066"/>
            <a:ext cx="1481177" cy="149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781800" y="6324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7036663" y="4495800"/>
            <a:ext cx="430937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22833" y="3886200"/>
            <a:ext cx="515767" cy="416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705600" y="33528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0" name="Picture 14" descr="Asclepias tuberosa inflorescenc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912" y="1778825"/>
            <a:ext cx="1483696" cy="174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V="1">
            <a:off x="7036663" y="3886200"/>
            <a:ext cx="367868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C:\lee\michael\cvs-eep\projectManagement_grants\grant2010-\prepDocs\eep_projectingBySize\forBobTom\2010_03_01_edits\newCVSWebScreenshot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0"/>
            <a:ext cx="8991600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4953000" y="6273800"/>
            <a:ext cx="397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ndara" pitchFamily="34" charset="0"/>
                <a:cs typeface="Times New Roman" pitchFamily="18" charset="0"/>
              </a:rPr>
              <a:t>http://cvs.bio.unc.edu</a:t>
            </a:r>
            <a:endParaRPr lang="en-US" sz="3200">
              <a:latin typeface="Candar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5486400"/>
            <a:ext cx="3276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 rot="5400000">
            <a:off x="3556000" y="5394325"/>
            <a:ext cx="27305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lee\michael\cvs-eep\projectManagement_grants\grant2010-\prepDocs\eep_projectingBySize\forBobTom\2010_03_01_edits\newVegOfCarWebScreenshot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152400"/>
            <a:ext cx="6345238" cy="662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457200" y="3962400"/>
            <a:ext cx="2463800" cy="241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 bwMode="auto">
          <a:xfrm rot="7880240">
            <a:off x="2797058" y="3610867"/>
            <a:ext cx="830263" cy="3159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3146425" y="2728913"/>
            <a:ext cx="1524000" cy="646112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Physiognomic Group</a:t>
            </a:r>
          </a:p>
        </p:txBody>
      </p:sp>
      <p:pic>
        <p:nvPicPr>
          <p:cNvPr id="64518" name="Picture 4" descr="6-1305-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3000" y="3505200"/>
            <a:ext cx="3276600" cy="24574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4519" name="Rectangle 4"/>
          <p:cNvSpPr>
            <a:spLocks noChangeArrowheads="1"/>
          </p:cNvSpPr>
          <p:nvPr/>
        </p:nvSpPr>
        <p:spPr bwMode="auto">
          <a:xfrm>
            <a:off x="3170238" y="6057900"/>
            <a:ext cx="5440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latin typeface="Candara" pitchFamily="34" charset="0"/>
                <a:cs typeface="Times New Roman" pitchFamily="18" charset="0"/>
              </a:rPr>
              <a:t>http://cvs.bio.unc.edu/vegetation.htm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64520" name="Picture 2" descr="\\Bioark\peetlab\CVS\CVS_Projects\111_2009B-UnionCounty\Photos\Team_6\6-1355-b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3000" y="914400"/>
            <a:ext cx="3279775" cy="24590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  <a:defRPr/>
            </a:pPr>
            <a:r>
              <a:rPr sz="4000" dirty="0" smtClean="0"/>
              <a:t>Comprehensive documentation of 517 Carolina community types</a:t>
            </a:r>
            <a:endParaRPr sz="4000" dirty="0"/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3505200" y="64881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/>
              <a:t>http://cvs.bio.unc.edu/data/comm/CEGL007730.xml</a:t>
            </a:r>
            <a:endParaRPr lang="en-US" dirty="0"/>
          </a:p>
        </p:txBody>
      </p:sp>
      <p:pic>
        <p:nvPicPr>
          <p:cNvPr id="2050" name="Picture 2" descr="C:\Users\uniola\Desktop\Snap1.jpg"/>
          <p:cNvPicPr>
            <a:picLocks noChangeAspect="1" noChangeArrowheads="1"/>
          </p:cNvPicPr>
          <p:nvPr/>
        </p:nvPicPr>
        <p:blipFill>
          <a:blip r:embed="rId2" cstate="screen"/>
          <a:srcRect r="-909"/>
          <a:stretch>
            <a:fillRect/>
          </a:stretch>
        </p:blipFill>
        <p:spPr bwMode="auto">
          <a:xfrm>
            <a:off x="152400" y="1219200"/>
            <a:ext cx="8842664" cy="5257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382000" cy="54102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5400" b="1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Roadmap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</a:b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/>
              <a:t>What is CVS</a:t>
            </a:r>
            <a:endParaRPr lang="en-US" sz="36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/>
              <a:t>CVS Protocol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/>
              <a:t>Pulse</a:t>
            </a:r>
            <a:endParaRPr lang="en-US" sz="36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/>
              <a:t>Community classification &amp; description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/>
              <a:t>Applications &amp; Results</a:t>
            </a:r>
            <a:endParaRPr 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Text Box 2"/>
          <p:cNvSpPr txBox="1">
            <a:spLocks noChangeArrowheads="1"/>
          </p:cNvSpPr>
          <p:nvPr/>
        </p:nvSpPr>
        <p:spPr bwMode="auto">
          <a:xfrm>
            <a:off x="76200" y="304800"/>
            <a:ext cx="8915400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chemeClr val="tx2">
                    <a:shade val="85000"/>
                    <a:satMod val="150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	Opportunities &amp; Applications</a:t>
            </a:r>
            <a:endParaRPr lang="en-US" sz="4800" b="1" dirty="0">
              <a:solidFill>
                <a:schemeClr val="tx2">
                  <a:shade val="85000"/>
                  <a:satMod val="150000"/>
                </a:schemeClr>
              </a:solidFill>
              <a:effectLst>
                <a:outerShdw blurRad="63500" dist="38100" dir="822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marL="688975" lvl="1" indent="-225425" algn="l">
              <a:spcBef>
                <a:spcPts val="1200"/>
              </a:spcBef>
              <a:buFontTx/>
              <a:buChar char="•"/>
            </a:pPr>
            <a:r>
              <a:rPr lang="en-US" sz="2800" b="1" u="sng" dirty="0" smtClean="0">
                <a:latin typeface="Candara" pitchFamily="34" charset="0"/>
              </a:rPr>
              <a:t>Documentation &amp; Inventory</a:t>
            </a:r>
            <a:r>
              <a:rPr lang="en-US" sz="2800" dirty="0" smtClean="0">
                <a:latin typeface="Candara" pitchFamily="34" charset="0"/>
              </a:rPr>
              <a:t>.  What do we have?</a:t>
            </a:r>
          </a:p>
          <a:p>
            <a:pPr marL="688975" lvl="1" indent="-225425" algn="l">
              <a:spcBef>
                <a:spcPts val="1200"/>
              </a:spcBef>
              <a:buFontTx/>
              <a:buChar char="•"/>
            </a:pPr>
            <a:r>
              <a:rPr lang="en-US" sz="2800" b="1" u="sng" dirty="0" smtClean="0">
                <a:latin typeface="Candara" pitchFamily="34" charset="0"/>
              </a:rPr>
              <a:t>Restoration</a:t>
            </a:r>
            <a:r>
              <a:rPr lang="en-US" sz="2800" dirty="0">
                <a:latin typeface="Candara" pitchFamily="34" charset="0"/>
              </a:rPr>
              <a:t>.  What should be our restoration targets</a:t>
            </a:r>
            <a:r>
              <a:rPr lang="en-US" sz="2800" dirty="0" smtClean="0">
                <a:latin typeface="Candara" pitchFamily="34" charset="0"/>
              </a:rPr>
              <a:t>?</a:t>
            </a:r>
          </a:p>
          <a:p>
            <a:pPr marL="688975" lvl="1" indent="-225425">
              <a:spcBef>
                <a:spcPts val="1200"/>
              </a:spcBef>
              <a:buFontTx/>
              <a:buChar char="•"/>
            </a:pPr>
            <a:r>
              <a:rPr lang="en-US" sz="2800" u="sng" dirty="0" smtClean="0">
                <a:latin typeface="Candara" pitchFamily="34" charset="0"/>
              </a:rPr>
              <a:t>Monitoring</a:t>
            </a:r>
            <a:r>
              <a:rPr lang="en-US" sz="2800" dirty="0" smtClean="0">
                <a:latin typeface="Candara" pitchFamily="34" charset="0"/>
              </a:rPr>
              <a:t>.  What changes are really taking </a:t>
            </a:r>
            <a:br>
              <a:rPr lang="en-US" sz="2800" dirty="0" smtClean="0">
                <a:latin typeface="Candara" pitchFamily="34" charset="0"/>
              </a:rPr>
            </a:br>
            <a:r>
              <a:rPr lang="en-US" sz="2800" dirty="0" smtClean="0">
                <a:latin typeface="Candara" pitchFamily="34" charset="0"/>
              </a:rPr>
              <a:t>place in the vegetation?</a:t>
            </a:r>
          </a:p>
          <a:p>
            <a:pPr marL="688975" lvl="1" indent="-225425">
              <a:spcBef>
                <a:spcPts val="1200"/>
              </a:spcBef>
              <a:buFontTx/>
              <a:buChar char="•"/>
            </a:pPr>
            <a:r>
              <a:rPr lang="en-US" sz="2800" u="sng" dirty="0" smtClean="0">
                <a:latin typeface="Candara" pitchFamily="34" charset="0"/>
              </a:rPr>
              <a:t>Remote sensing</a:t>
            </a:r>
            <a:r>
              <a:rPr lang="en-US" sz="2800" dirty="0" smtClean="0">
                <a:latin typeface="Candara" pitchFamily="34" charset="0"/>
              </a:rPr>
              <a:t>.  What is really on the ground?</a:t>
            </a:r>
          </a:p>
          <a:p>
            <a:pPr marL="688975" lvl="1" indent="-225425">
              <a:spcBef>
                <a:spcPts val="1200"/>
              </a:spcBef>
              <a:buFontTx/>
              <a:buChar char="•"/>
            </a:pPr>
            <a:r>
              <a:rPr lang="en-US" sz="2800" b="1" u="sng" dirty="0" smtClean="0">
                <a:latin typeface="Candara" pitchFamily="34" charset="0"/>
              </a:rPr>
              <a:t>Theoretical community ecology</a:t>
            </a:r>
            <a:r>
              <a:rPr lang="en-US" sz="2800" dirty="0" smtClean="0">
                <a:latin typeface="Candara" pitchFamily="34" charset="0"/>
              </a:rPr>
              <a:t>.  Which taxa occur together – where &amp; why? </a:t>
            </a:r>
            <a:endParaRPr lang="en-US" sz="2800" dirty="0">
              <a:latin typeface="Candara" pitchFamily="34" charset="0"/>
            </a:endParaRPr>
          </a:p>
          <a:p>
            <a:pPr marL="688975" lvl="1" indent="-225425" algn="l">
              <a:spcBef>
                <a:spcPts val="1200"/>
              </a:spcBef>
              <a:buFontTx/>
              <a:buChar char="•"/>
            </a:pPr>
            <a:r>
              <a:rPr lang="en-US" sz="2800" u="sng" dirty="0" smtClean="0">
                <a:latin typeface="Candara" pitchFamily="34" charset="0"/>
              </a:rPr>
              <a:t>Modeling</a:t>
            </a:r>
            <a:r>
              <a:rPr lang="en-US" sz="2800" dirty="0">
                <a:latin typeface="Candara" pitchFamily="34" charset="0"/>
              </a:rPr>
              <a:t>.  Where should we expect species &amp; communities to occur after environmental changes?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1295400"/>
          </a:xfrm>
        </p:spPr>
        <p:txBody>
          <a:bodyPr/>
          <a:lstStyle/>
          <a:p>
            <a:r>
              <a:rPr lang="en-US" sz="4000" dirty="0" smtClean="0"/>
              <a:t>Looking to CVS for a Demonstration of the NVC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USNVC_logo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76200"/>
            <a:ext cx="2743199" cy="138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524000"/>
            <a:ext cx="849153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77200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>
                    <a:shade val="85000"/>
                    <a:satMod val="150000"/>
                  </a:schemeClr>
                </a:solidFill>
              </a:rPr>
              <a:t>Longleaf Pine vegetation </a:t>
            </a:r>
          </a:p>
        </p:txBody>
      </p:sp>
      <p:pic>
        <p:nvPicPr>
          <p:cNvPr id="517124" name="Picture 4" descr="LL_classifica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898525"/>
            <a:ext cx="8610600" cy="59070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7" name="Picture 5" descr="Peet16_089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876800" cy="3375025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40679" name="Text Box 7"/>
          <p:cNvSpPr txBox="1">
            <a:spLocks noChangeArrowheads="1"/>
          </p:cNvSpPr>
          <p:nvPr/>
        </p:nvSpPr>
        <p:spPr bwMode="auto">
          <a:xfrm>
            <a:off x="5181600" y="133240"/>
            <a:ext cx="3429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Xeric barrens &amp; </a:t>
            </a:r>
            <a:r>
              <a:rPr lang="en-US" sz="2800" dirty="0" err="1">
                <a:latin typeface="+mn-lt"/>
                <a:ea typeface="+mn-lt"/>
                <a:cs typeface="+mn-lt"/>
              </a:rPr>
              <a:t>Subxeric</a:t>
            </a:r>
            <a:r>
              <a:rPr lang="en-US" sz="2800" dirty="0">
                <a:latin typeface="+mn-lt"/>
                <a:ea typeface="+mn-lt"/>
                <a:cs typeface="+mn-lt"/>
              </a:rPr>
              <a:t> uplands:</a:t>
            </a:r>
          </a:p>
          <a:p>
            <a:pPr algn="l"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Longleaf – turkey oak woodlands on </a:t>
            </a:r>
            <a:r>
              <a:rPr lang="en-US" sz="2800" dirty="0" err="1" smtClean="0">
                <a:latin typeface="+mn-lt"/>
                <a:ea typeface="+mn-lt"/>
                <a:cs typeface="+mn-lt"/>
              </a:rPr>
              <a:t>entisols</a:t>
            </a:r>
            <a:endParaRPr lang="en-US" sz="2800" dirty="0" smtClean="0">
              <a:latin typeface="+mn-lt"/>
              <a:ea typeface="+mn-lt"/>
              <a:cs typeface="+mn-lt"/>
            </a:endParaRPr>
          </a:p>
          <a:p>
            <a:pPr algn="l">
              <a:spcBef>
                <a:spcPct val="50000"/>
              </a:spcBef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22 types</a:t>
            </a:r>
            <a:endParaRPr lang="en-US" sz="2800" dirty="0">
              <a:latin typeface="+mn-lt"/>
              <a:ea typeface="+mn-lt"/>
              <a:cs typeface="+mn-lt"/>
            </a:endParaRPr>
          </a:p>
        </p:txBody>
      </p:sp>
      <p:pic>
        <p:nvPicPr>
          <p:cNvPr id="6" name="Picture 5" descr="Peet16_136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74218" y="3375025"/>
            <a:ext cx="5169782" cy="3482975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" y="4303222"/>
            <a:ext cx="3352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Savannas and seeps:</a:t>
            </a:r>
          </a:p>
          <a:p>
            <a:pPr algn="l"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Longleaf woodlands on moist </a:t>
            </a:r>
            <a:r>
              <a:rPr lang="en-US" sz="2800" dirty="0" err="1" smtClean="0">
                <a:latin typeface="+mn-lt"/>
                <a:ea typeface="+mn-lt"/>
                <a:cs typeface="+mn-lt"/>
              </a:rPr>
              <a:t>alfisols</a:t>
            </a:r>
            <a:endParaRPr lang="en-US" sz="2800" dirty="0" smtClean="0">
              <a:latin typeface="+mn-lt"/>
              <a:ea typeface="+mn-lt"/>
              <a:cs typeface="+mn-lt"/>
            </a:endParaRPr>
          </a:p>
          <a:p>
            <a:pPr algn="l">
              <a:spcBef>
                <a:spcPct val="50000"/>
              </a:spcBef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13 types</a:t>
            </a:r>
            <a:endParaRPr lang="en-US" sz="2800" dirty="0"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228600"/>
            <a:ext cx="3581400" cy="2514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	</a:t>
            </a:r>
            <a:r>
              <a:rPr lang="en-US" dirty="0" smtClean="0"/>
              <a:t>Flatwoods: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 </a:t>
            </a:r>
            <a:r>
              <a:rPr lang="en-US" dirty="0" smtClean="0"/>
              <a:t>   Longleaf </a:t>
            </a:r>
            <a:r>
              <a:rPr lang="en-US" dirty="0"/>
              <a:t>woodlands of spodosols</a:t>
            </a:r>
          </a:p>
        </p:txBody>
      </p:sp>
      <p:pic>
        <p:nvPicPr>
          <p:cNvPr id="541701" name="Picture 5" descr="Peet16_085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181600" cy="3497262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41702" name="Text Box 6"/>
          <p:cNvSpPr txBox="1">
            <a:spLocks noChangeArrowheads="1"/>
          </p:cNvSpPr>
          <p:nvPr/>
        </p:nvSpPr>
        <p:spPr bwMode="auto">
          <a:xfrm>
            <a:off x="5562600" y="1776340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5 types</a:t>
            </a:r>
          </a:p>
        </p:txBody>
      </p:sp>
      <p:pic>
        <p:nvPicPr>
          <p:cNvPr id="6" name="Picture 4" descr="Peet16_08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72594" y="3497262"/>
            <a:ext cx="4871406" cy="3360738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8561" y="4495800"/>
            <a:ext cx="3886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err="1">
                <a:latin typeface="+mn-lt"/>
                <a:ea typeface="+mn-lt"/>
                <a:cs typeface="+mn-lt"/>
              </a:rPr>
              <a:t>Silty</a:t>
            </a:r>
            <a:r>
              <a:rPr lang="en-US" sz="2800" dirty="0">
                <a:latin typeface="+mn-lt"/>
                <a:ea typeface="+mn-lt"/>
                <a:cs typeface="+mn-lt"/>
              </a:rPr>
              <a:t> uplands:  </a:t>
            </a:r>
          </a:p>
          <a:p>
            <a:pPr algn="l">
              <a:spcBef>
                <a:spcPct val="50000"/>
              </a:spcBef>
            </a:pPr>
            <a:r>
              <a:rPr lang="en-US" sz="2800" dirty="0">
                <a:latin typeface="+mn-lt"/>
                <a:ea typeface="+mn-lt"/>
                <a:cs typeface="+mn-lt"/>
              </a:rPr>
              <a:t>Longleaf woodlands on well-drained </a:t>
            </a:r>
            <a:r>
              <a:rPr lang="en-US" sz="2800" dirty="0" err="1" smtClean="0">
                <a:latin typeface="+mn-lt"/>
                <a:ea typeface="+mn-lt"/>
                <a:cs typeface="+mn-lt"/>
              </a:rPr>
              <a:t>ultisols</a:t>
            </a:r>
            <a:endParaRPr lang="en-US" sz="2800" dirty="0" smtClean="0">
              <a:latin typeface="+mn-lt"/>
              <a:ea typeface="+mn-lt"/>
              <a:cs typeface="+mn-lt"/>
            </a:endParaRPr>
          </a:p>
          <a:p>
            <a:pPr algn="l">
              <a:spcBef>
                <a:spcPct val="50000"/>
              </a:spcBef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12 types</a:t>
            </a:r>
            <a:endParaRPr lang="en-US" sz="2800" dirty="0"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534400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4800" b="1" dirty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Longleaf pine woodlands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endParaRPr lang="en-US" sz="1200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marL="342900" indent="-6159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3200" dirty="0" smtClean="0">
                <a:latin typeface="+mn-lt"/>
                <a:ea typeface="+mn-lt"/>
                <a:cs typeface="+mn-lt"/>
              </a:rPr>
              <a:t>Comprehensive sampling initiative for Carolinas</a:t>
            </a:r>
          </a:p>
          <a:p>
            <a:pPr marL="342900" indent="-615950">
              <a:spcBef>
                <a:spcPts val="12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54 types currently recognized in NVS, </a:t>
            </a:r>
            <a:br>
              <a:rPr lang="en-US" sz="2800" dirty="0" smtClean="0">
                <a:latin typeface="+mn-lt"/>
                <a:ea typeface="+mn-lt"/>
                <a:cs typeface="+mn-lt"/>
              </a:rPr>
            </a:br>
            <a:r>
              <a:rPr lang="en-US" sz="2800" dirty="0" smtClean="0">
                <a:latin typeface="+mn-lt"/>
                <a:ea typeface="+mn-lt"/>
                <a:cs typeface="+mn-lt"/>
              </a:rPr>
              <a:t>	perhaps 25% deriving from our work</a:t>
            </a:r>
          </a:p>
          <a:p>
            <a:pPr marL="342900" indent="-615950">
              <a:spcBef>
                <a:spcPts val="12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We recognized 57 types, </a:t>
            </a:r>
            <a:br>
              <a:rPr lang="en-US" sz="2800" dirty="0" smtClean="0">
                <a:latin typeface="+mn-lt"/>
                <a:ea typeface="+mn-lt"/>
                <a:cs typeface="+mn-lt"/>
              </a:rPr>
            </a:br>
            <a:r>
              <a:rPr lang="en-US" sz="2800" dirty="0" smtClean="0">
                <a:latin typeface="+mn-lt"/>
                <a:ea typeface="+mn-lt"/>
                <a:cs typeface="+mn-lt"/>
              </a:rPr>
              <a:t>	of which 28 will remain unchanged. </a:t>
            </a:r>
          </a:p>
          <a:p>
            <a:pPr marL="342900" indent="-615950">
              <a:spcBef>
                <a:spcPts val="12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We propose significant revision of 11 types</a:t>
            </a:r>
          </a:p>
          <a:p>
            <a:pPr marL="342900" indent="-615950">
              <a:spcBef>
                <a:spcPts val="12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800" dirty="0" smtClean="0">
                <a:latin typeface="+mn-lt"/>
                <a:ea typeface="+mn-lt"/>
                <a:cs typeface="+mn-lt"/>
              </a:rPr>
              <a:t>17 of our types are new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July 19-20 2006 Brenda in bo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646488"/>
            <a:ext cx="4283075" cy="321151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26627" name="Picture 8" descr="drybranch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2749550"/>
            <a:ext cx="5105400" cy="410845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12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smtClean="0"/>
              <a:t>Vegetation</a:t>
            </a:r>
          </a:p>
        </p:txBody>
      </p:sp>
      <p:pic>
        <p:nvPicPr>
          <p:cNvPr id="26629" name="Picture 14" descr="100_287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33800" y="0"/>
            <a:ext cx="5410200" cy="338455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26630" name="Picture 23" descr="100_277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4419600" cy="4005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26631" name="Picture 24" descr="100_207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43200" y="2133600"/>
            <a:ext cx="3048000" cy="22828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130" name="Rectangle 26"/>
          <p:cNvSpPr>
            <a:spLocks noChangeArrowheads="1"/>
          </p:cNvSpPr>
          <p:nvPr/>
        </p:nvSpPr>
        <p:spPr bwMode="auto">
          <a:xfrm>
            <a:off x="6248400" y="3646488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forested bogs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228600" y="3124200"/>
            <a:ext cx="1552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mafic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fens</a:t>
            </a:r>
          </a:p>
        </p:txBody>
      </p:sp>
      <p:sp>
        <p:nvSpPr>
          <p:cNvPr id="5132" name="Rectangle 28"/>
          <p:cNvSpPr>
            <a:spLocks noChangeArrowheads="1"/>
          </p:cNvSpPr>
          <p:nvPr/>
        </p:nvSpPr>
        <p:spPr bwMode="auto">
          <a:xfrm>
            <a:off x="19841" y="4422982"/>
            <a:ext cx="2781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herbaceous bogs</a:t>
            </a: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3705225" y="2286000"/>
            <a:ext cx="1651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shrub bogs</a:t>
            </a:r>
          </a:p>
        </p:txBody>
      </p:sp>
      <p:sp>
        <p:nvSpPr>
          <p:cNvPr id="5134" name="Rectangle 31"/>
          <p:cNvSpPr>
            <a:spLocks noChangeArrowheads="1"/>
          </p:cNvSpPr>
          <p:nvPr/>
        </p:nvSpPr>
        <p:spPr bwMode="auto">
          <a:xfrm>
            <a:off x="6019800" y="25146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mosaics bogs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685800"/>
            <a:ext cx="8153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FF66"/>
                </a:solidFill>
                <a:latin typeface="+mj-lt"/>
              </a:rPr>
              <a:t>Montane</a:t>
            </a:r>
            <a:r>
              <a:rPr lang="en-US" sz="3600" dirty="0">
                <a:solidFill>
                  <a:srgbClr val="FFFF66"/>
                </a:solidFill>
                <a:latin typeface="+mj-lt"/>
              </a:rPr>
              <a:t> non-alluvial wetlands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High-elevation rock outcrops</a:t>
            </a:r>
            <a:endParaRPr lang="en-US" sz="4400" b="1" dirty="0">
              <a:solidFill>
                <a:srgbClr val="7F4A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Candara" pitchFamily="34" charset="0"/>
              <a:cs typeface="Candara" pitchFamily="34" charset="0"/>
            </a:endParaRPr>
          </a:p>
        </p:txBody>
      </p:sp>
      <p:pic>
        <p:nvPicPr>
          <p:cNvPr id="4098" name="Picture 2" descr="C:\Users\uniola\Desktop\New folder\Peet16_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82" y="972588"/>
            <a:ext cx="3887642" cy="260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niola\Desktop\New folder\Peet16_0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599"/>
            <a:ext cx="2247900" cy="33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niola\Desktop\New folder\Peet16_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95" y="3733799"/>
            <a:ext cx="4428729" cy="29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niola\Desktop\New folder\Peet16_0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72588"/>
            <a:ext cx="2209800" cy="33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niola\Desktop\New folder\Peet16_06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974516" cy="26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8696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550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Appalachian Forests</a:t>
            </a:r>
            <a:endParaRPr lang="en-US" sz="4400" b="1" dirty="0">
              <a:solidFill>
                <a:srgbClr val="7F4A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Candara" pitchFamily="34" charset="0"/>
              <a:cs typeface="Candara" pitchFamily="34" charset="0"/>
            </a:endParaRPr>
          </a:p>
        </p:txBody>
      </p:sp>
      <p:pic>
        <p:nvPicPr>
          <p:cNvPr id="3" name="Picture 3" descr="Peet16_05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500" y="1231669"/>
            <a:ext cx="8001000" cy="537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3150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29200" y="303115"/>
            <a:ext cx="3733800" cy="14478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Whittaker’s Model</a:t>
            </a:r>
          </a:p>
        </p:txBody>
      </p:sp>
      <p:pic>
        <p:nvPicPr>
          <p:cNvPr id="15363" name="Picture 4" descr="Whittaker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/>
          <a:stretch/>
        </p:blipFill>
        <p:spPr bwMode="auto">
          <a:xfrm>
            <a:off x="7305850" y="1022445"/>
            <a:ext cx="1562669" cy="26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dtc_64_tif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66721"/>
            <a:ext cx="4586443" cy="635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ioArk\PeetRobert\Bio-Festuca\Documents\Text\Active\Tasks\IAVS-Lecture\Snap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r="6620"/>
          <a:stretch/>
        </p:blipFill>
        <p:spPr bwMode="auto">
          <a:xfrm>
            <a:off x="5029200" y="3886200"/>
            <a:ext cx="3915295" cy="2753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018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The Carolina Vegetation Survey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251" name="Content Placeholder 5"/>
          <p:cNvSpPr>
            <a:spLocks noGrp="1"/>
          </p:cNvSpPr>
          <p:nvPr>
            <p:ph idx="1"/>
          </p:nvPr>
        </p:nvSpPr>
        <p:spPr>
          <a:xfrm>
            <a:off x="342900" y="1219200"/>
            <a:ext cx="8458200" cy="3352800"/>
          </a:xfrm>
        </p:spPr>
        <p:txBody>
          <a:bodyPr/>
          <a:lstStyle/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Multi-institutional collaborative program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Established in 1988 to document the composition and status of natural vegetation of the Carolinas. </a:t>
            </a:r>
          </a:p>
          <a:p>
            <a:pPr marL="0" indent="-273050" eaLnBrk="1" hangingPunct="1">
              <a:spcBef>
                <a:spcPts val="1200"/>
              </a:spcBef>
            </a:pPr>
            <a:r>
              <a:rPr lang="en-US" sz="3200" dirty="0" smtClean="0"/>
              <a:t>We provide data </a:t>
            </a:r>
            <a:br>
              <a:rPr lang="en-US" sz="3200" dirty="0" smtClean="0"/>
            </a:br>
            <a:r>
              <a:rPr lang="en-US" sz="3200" dirty="0" smtClean="0"/>
              <a:t>services</a:t>
            </a:r>
            <a:r>
              <a:rPr lang="en-US" sz="3200" dirty="0"/>
              <a:t> </a:t>
            </a:r>
            <a:r>
              <a:rPr lang="en-US" sz="3200" dirty="0" smtClean="0"/>
              <a:t>&amp; analysis </a:t>
            </a:r>
            <a:br>
              <a:rPr lang="en-US" sz="3200" dirty="0" smtClean="0"/>
            </a:br>
            <a:r>
              <a:rPr lang="en-US" sz="3200" dirty="0" smtClean="0"/>
              <a:t>to: </a:t>
            </a:r>
            <a:r>
              <a:rPr lang="en-US" sz="3200" dirty="0" smtClean="0"/>
              <a:t>US-NVC (FGDC),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NCDENR (EEP,NHP),</a:t>
            </a:r>
            <a:br>
              <a:rPr lang="en-US" sz="3200" dirty="0" smtClean="0"/>
            </a:br>
            <a:r>
              <a:rPr lang="en-US" sz="3200" dirty="0" smtClean="0"/>
              <a:t>USDA-NRCS.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53252" name="Content Placeholder 5" descr="Blevens-samplin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46854" y="2971800"/>
            <a:ext cx="5051096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"/>
          <a:stretch/>
        </p:blipFill>
        <p:spPr>
          <a:xfrm>
            <a:off x="152400" y="3487258"/>
            <a:ext cx="4215347" cy="3260767"/>
          </a:xfrm>
          <a:prstGeom prst="rect">
            <a:avLst/>
          </a:prstGeom>
          <a:noFill/>
        </p:spPr>
      </p:pic>
      <p:pic>
        <p:nvPicPr>
          <p:cNvPr id="4" name="Picture 3" descr="Peet16_0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89" y="76200"/>
            <a:ext cx="2072185" cy="322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eet16_06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5"/>
          <a:stretch/>
        </p:blipFill>
        <p:spPr bwMode="auto">
          <a:xfrm>
            <a:off x="4369116" y="76200"/>
            <a:ext cx="4620491" cy="32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Z:\Bio-Festuca\Pictures\Vegetation\SE_Mts&amp;Pied\SE_Mts&amp;Pied_JPG\06-bluff m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4004"/>
          <a:stretch/>
        </p:blipFill>
        <p:spPr bwMode="auto">
          <a:xfrm>
            <a:off x="4495761" y="3487258"/>
            <a:ext cx="4505499" cy="32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078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r="14124"/>
          <a:stretch/>
        </p:blipFill>
        <p:spPr bwMode="auto">
          <a:xfrm>
            <a:off x="152400" y="86043"/>
            <a:ext cx="196180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9752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037712"/>
              </p:ext>
            </p:extLst>
          </p:nvPr>
        </p:nvGraphicFramePr>
        <p:xfrm>
          <a:off x="457199" y="3657600"/>
          <a:ext cx="8229601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871"/>
                <a:gridCol w="645459"/>
                <a:gridCol w="65352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Spp</a:t>
                      </a:r>
                      <a:endParaRPr lang="en-US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1000 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serrulata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Xanthorhiza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simplicissima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Shrubland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 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129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serrulata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Xanthorhiza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simplicissima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Shrubland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 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palustris</a:t>
                      </a:r>
                      <a:r>
                        <a:rPr lang="en-US" dirty="0" smtClean="0"/>
                        <a:t> / </a:t>
                      </a:r>
                      <a:r>
                        <a:rPr lang="en-US" dirty="0" err="1" smtClean="0"/>
                        <a:t>Arundinaria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gigantea</a:t>
                      </a:r>
                      <a:r>
                        <a:rPr lang="en-US" dirty="0" smtClean="0"/>
                        <a:t> - Liquidambar </a:t>
                      </a:r>
                      <a:r>
                        <a:rPr lang="en-US" dirty="0" err="1" smtClean="0"/>
                        <a:t>styraciflua</a:t>
                      </a:r>
                      <a:r>
                        <a:rPr lang="en-US" dirty="0" smtClean="0"/>
                        <a:t> / </a:t>
                      </a:r>
                      <a:r>
                        <a:rPr lang="en-US" dirty="0" err="1" smtClean="0"/>
                        <a:t>Andropogon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glomeratus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Sarracenia</a:t>
                      </a:r>
                      <a:r>
                        <a:rPr lang="en-US" dirty="0" smtClean="0"/>
                        <a:t> minor Woodland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 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palustris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Pinus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serotina</a:t>
                      </a:r>
                      <a:r>
                        <a:rPr lang="en-US" dirty="0" smtClean="0"/>
                        <a:t> / </a:t>
                      </a:r>
                      <a:r>
                        <a:rPr lang="en-US" dirty="0" err="1" smtClean="0"/>
                        <a:t>Sporobolus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pinetorum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Aristida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stricta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Eryngium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integrifolium</a:t>
                      </a:r>
                      <a:r>
                        <a:rPr lang="en-US" dirty="0" smtClean="0"/>
                        <a:t> Woodland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 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palustris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Pinus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serotina</a:t>
                      </a:r>
                      <a:r>
                        <a:rPr lang="en-US" dirty="0" smtClean="0"/>
                        <a:t> / </a:t>
                      </a:r>
                      <a:r>
                        <a:rPr lang="en-US" dirty="0" err="1" smtClean="0"/>
                        <a:t>Sporobolus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pinetorum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Aristida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stricta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Eryngium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integrifolium</a:t>
                      </a:r>
                      <a:r>
                        <a:rPr lang="en-US" dirty="0" smtClean="0"/>
                        <a:t> Woodland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Highest species </a:t>
            </a:r>
            <a:r>
              <a:rPr lang="en-US" sz="36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richness in CVS database</a:t>
            </a:r>
            <a:endParaRPr lang="en-US" sz="3600" b="1" dirty="0">
              <a:solidFill>
                <a:srgbClr val="7F4A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Candara" pitchFamily="34" charset="0"/>
              <a:cs typeface="Candara" pitchFamily="34" charset="0"/>
            </a:endParaRPr>
          </a:p>
        </p:txBody>
      </p:sp>
      <p:pic>
        <p:nvPicPr>
          <p:cNvPr id="6146" name="Picture 2" descr="Z:\Bio-Festuca\Pictures\Vegetation\SE_Mts&amp;Pied\SE_Mts&amp;Pied_JPG\Peet_16_1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676275"/>
            <a:ext cx="4343401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Bio-Festuca\Pictures\Vegetation\SE_Coastal_Plain\Coastal_Plain_JPG\10-green swam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76275"/>
            <a:ext cx="4292024" cy="28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Long-term Change</a:t>
            </a:r>
            <a:b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</a:br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Coastal Plain Rivers</a:t>
            </a:r>
            <a:endParaRPr lang="en-US" sz="4400" b="1" dirty="0">
              <a:solidFill>
                <a:srgbClr val="7F4A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Candara" pitchFamily="34" charset="0"/>
              <a:cs typeface="Candara" pitchFamily="34" charset="0"/>
            </a:endParaRPr>
          </a:p>
        </p:txBody>
      </p:sp>
      <p:pic>
        <p:nvPicPr>
          <p:cNvPr id="5" name="Picture 2" descr="SEDIM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9" y="1734345"/>
            <a:ext cx="5558672" cy="394716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nm-39-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59" y="1734345"/>
            <a:ext cx="3156941" cy="420925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199" y="5943600"/>
            <a:ext cx="291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23,000,000,000 ft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98583150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4557"/>
            <a:ext cx="4123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Long-term Change:</a:t>
            </a:r>
            <a:b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</a:br>
            <a:r>
              <a:rPr lang="en-US" sz="4400" b="1" dirty="0" smtClean="0">
                <a:solidFill>
                  <a:srgbClr val="7F4A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Piedmont forest</a:t>
            </a:r>
            <a:endParaRPr lang="en-US" sz="4400" b="1" dirty="0">
              <a:solidFill>
                <a:srgbClr val="7F4A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Candara" pitchFamily="34" charset="0"/>
              <a:cs typeface="Candara" pitchFamily="34" charset="0"/>
            </a:endParaRPr>
          </a:p>
        </p:txBody>
      </p:sp>
      <p:pic>
        <p:nvPicPr>
          <p:cNvPr id="3" name="Picture 2" descr="PSP36-1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19934"/>
            <a:ext cx="4729163" cy="321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BIOARK\PeetRobert\Bio-Festuca\Pictures\DukeForest\PSP36-19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729163" cy="31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3150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niola\Desktop\Snap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8263"/>
            <a:ext cx="5794375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67400" y="304800"/>
            <a:ext cx="3276600" cy="1143000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Piedmont 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Forests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ndara" pitchFamily="34" charset="0"/>
                <a:cs typeface="Candara" pitchFamily="34" charset="0"/>
              </a:rPr>
              <a:t>What is going on?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46774" y="2209800"/>
            <a:ext cx="31972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3200" dirty="0">
                <a:latin typeface="+mn-lt"/>
                <a:ea typeface="+mn-lt"/>
                <a:cs typeface="+mn-lt"/>
              </a:rPr>
              <a:t>Loss of fire ?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+mn-lt"/>
                <a:ea typeface="+mn-lt"/>
                <a:cs typeface="+mn-lt"/>
              </a:rPr>
              <a:t>Exotics ?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+mn-lt"/>
                <a:ea typeface="+mn-lt"/>
                <a:cs typeface="+mn-lt"/>
              </a:rPr>
              <a:t>Climate change?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+mn-lt"/>
                <a:ea typeface="+mn-lt"/>
                <a:cs typeface="+mn-lt"/>
              </a:rPr>
              <a:t>Deer browse ?</a:t>
            </a:r>
          </a:p>
        </p:txBody>
      </p:sp>
    </p:spTree>
    <p:extLst>
      <p:ext uri="{BB962C8B-B14F-4D97-AF65-F5344CB8AC3E}">
        <p14:creationId xmlns:p14="http://schemas.microsoft.com/office/powerpoint/2010/main" val="2741419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eet16_0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Peet16_05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429000"/>
            <a:ext cx="2305050" cy="3429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6172200"/>
            <a:ext cx="662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+mn-lt"/>
                <a:ea typeface="+mn-lt"/>
                <a:cs typeface="+mn-lt"/>
              </a:rPr>
              <a:t>Frequently burned Piedmont woodland</a:t>
            </a:r>
          </a:p>
        </p:txBody>
      </p:sp>
    </p:spTree>
    <p:extLst>
      <p:ext uri="{BB962C8B-B14F-4D97-AF65-F5344CB8AC3E}">
        <p14:creationId xmlns:p14="http://schemas.microsoft.com/office/powerpoint/2010/main" val="359571976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153400" cy="1524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omic Sans MS" pitchFamily="66" charset="0"/>
              </a:rPr>
              <a:t>Invasive species in the Duke Forest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3100" b="0" dirty="0" smtClean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(Fertile sites;  scales </a:t>
            </a:r>
            <a:r>
              <a:rPr lang="en-US" sz="3100" b="0" dirty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differ) </a:t>
            </a:r>
          </a:p>
        </p:txBody>
      </p:sp>
      <p:pic>
        <p:nvPicPr>
          <p:cNvPr id="36867" name="Picture 2" descr="C:\Users\uniola\Desktop\Snap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28" t="16883" r="9718" b="13961"/>
          <a:stretch/>
        </p:blipFill>
        <p:spPr bwMode="auto">
          <a:xfrm>
            <a:off x="2438400" y="2430735"/>
            <a:ext cx="1981200" cy="416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uniola\Desktop\Snap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5" t="17019" r="9992" b="13412"/>
          <a:stretch/>
        </p:blipFill>
        <p:spPr bwMode="auto">
          <a:xfrm>
            <a:off x="321424" y="2454737"/>
            <a:ext cx="1812175" cy="40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niola\Desktop\Snap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37" t="16609" b="12400"/>
          <a:stretch/>
        </p:blipFill>
        <p:spPr bwMode="auto">
          <a:xfrm>
            <a:off x="4648200" y="2436401"/>
            <a:ext cx="3429000" cy="415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981200"/>
            <a:ext cx="762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Microstegium</a:t>
            </a:r>
            <a:r>
              <a:rPr lang="en-US" dirty="0" smtClean="0"/>
              <a:t>  	        </a:t>
            </a:r>
            <a:r>
              <a:rPr lang="en-US" i="1" dirty="0" err="1" smtClean="0"/>
              <a:t>Lonicera</a:t>
            </a:r>
            <a:r>
              <a:rPr lang="en-US" dirty="0" smtClean="0"/>
              <a:t>                        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01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Sho</a:t>
            </a:r>
          </a:p>
        </p:txBody>
      </p:sp>
      <p:pic>
        <p:nvPicPr>
          <p:cNvPr id="18435" name="Picture 2" descr="C:\Photos\Travel\2006-05-28_LandsfordCanal\DSC_2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C:\Photos\Travel\2006-05-28_LandsfordCanal\DSC_27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90875"/>
            <a:ext cx="24384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6080125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>
                    <a:shade val="85000"/>
                    <a:satMod val="150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Piedmont riparian vegetation</a:t>
            </a:r>
          </a:p>
        </p:txBody>
      </p:sp>
    </p:spTree>
    <p:extLst>
      <p:ext uri="{BB962C8B-B14F-4D97-AF65-F5344CB8AC3E}">
        <p14:creationId xmlns:p14="http://schemas.microsoft.com/office/powerpoint/2010/main" val="121983598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228600" y="2209800"/>
            <a:ext cx="44958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latin typeface="Candara" pitchFamily="34" charset="0"/>
              </a:rPr>
              <a:t>Level </a:t>
            </a:r>
            <a:r>
              <a:rPr lang="en-US" sz="2800" b="1" u="sng" dirty="0">
                <a:latin typeface="Candara" pitchFamily="34" charset="0"/>
              </a:rPr>
              <a:t>1</a:t>
            </a:r>
            <a:r>
              <a:rPr lang="en-US" sz="2800" dirty="0">
                <a:latin typeface="Candara" pitchFamily="34" charset="0"/>
              </a:rPr>
              <a:t> – Web tool for </a:t>
            </a:r>
            <a:br>
              <a:rPr lang="en-US" sz="2800" dirty="0">
                <a:latin typeface="Candara" pitchFamily="34" charset="0"/>
              </a:rPr>
            </a:br>
            <a:r>
              <a:rPr lang="en-US" sz="2800" dirty="0">
                <a:latin typeface="Candara" pitchFamily="34" charset="0"/>
              </a:rPr>
              <a:t>documenting reference </a:t>
            </a:r>
            <a:br>
              <a:rPr lang="en-US" sz="2800" dirty="0">
                <a:latin typeface="Candara" pitchFamily="34" charset="0"/>
              </a:rPr>
            </a:br>
            <a:r>
              <a:rPr lang="en-US" sz="2800" dirty="0">
                <a:latin typeface="Candara" pitchFamily="34" charset="0"/>
              </a:rPr>
              <a:t>conditions by NVC </a:t>
            </a:r>
            <a:r>
              <a:rPr lang="en-US" sz="2800" dirty="0" smtClean="0">
                <a:latin typeface="Candara" pitchFamily="34" charset="0"/>
              </a:rPr>
              <a:t>types.</a:t>
            </a:r>
            <a:endParaRPr lang="en-US" sz="2800" dirty="0">
              <a:latin typeface="Candara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800" b="1" u="sng" dirty="0" smtClean="0">
                <a:latin typeface="Candara" pitchFamily="34" charset="0"/>
              </a:rPr>
              <a:t>Level </a:t>
            </a:r>
            <a:r>
              <a:rPr lang="en-US" sz="2800" b="1" u="sng" dirty="0">
                <a:latin typeface="Candara" pitchFamily="34" charset="0"/>
              </a:rPr>
              <a:t>2</a:t>
            </a:r>
            <a:r>
              <a:rPr lang="en-US" sz="2800" dirty="0" smtClean="0">
                <a:latin typeface="Candara" pitchFamily="34" charset="0"/>
              </a:rPr>
              <a:t> </a:t>
            </a:r>
            <a:r>
              <a:rPr lang="en-US" sz="2800" dirty="0">
                <a:latin typeface="Candara" pitchFamily="34" charset="0"/>
              </a:rPr>
              <a:t>– Web tool for predicting a target from site </a:t>
            </a:r>
            <a:r>
              <a:rPr lang="en-US" sz="2800" dirty="0" smtClean="0">
                <a:latin typeface="Candara" pitchFamily="34" charset="0"/>
              </a:rPr>
              <a:t>conditions.</a:t>
            </a:r>
            <a:endParaRPr lang="en-US" sz="2800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52400"/>
            <a:ext cx="8382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2">
                    <a:shade val="85000"/>
                    <a:satMod val="150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Better, cheaper, more defendable restoration targets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8179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2"/>
          <p:cNvSpPr txBox="1">
            <a:spLocks noChangeArrowheads="1"/>
          </p:cNvSpPr>
          <p:nvPr/>
        </p:nvSpPr>
        <p:spPr bwMode="auto">
          <a:xfrm>
            <a:off x="6172200" y="1066800"/>
            <a:ext cx="2971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latin typeface="Candara" pitchFamily="34" charset="0"/>
              </a:rPr>
              <a:t>Database tool </a:t>
            </a:r>
            <a:r>
              <a:rPr lang="en-US" sz="3200" dirty="0">
                <a:latin typeface="Candara" pitchFamily="34" charset="0"/>
              </a:rPr>
              <a:t>predicts target vegetation type based on site data.</a:t>
            </a:r>
          </a:p>
          <a:p>
            <a:endParaRPr lang="en-US" sz="3200" dirty="0">
              <a:latin typeface="Candara" pitchFamily="34" charset="0"/>
            </a:endParaRPr>
          </a:p>
        </p:txBody>
      </p:sp>
      <p:pic>
        <p:nvPicPr>
          <p:cNvPr id="94211" name="Picture 2" descr="C:\lee\michael\cvs-eep\projectManagement_grants\grant2010-\prepDocs\eep_projectingBySize\forBobTom\2010_03_01_edits\targetCommunityBySiteVar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04800"/>
            <a:ext cx="6088063" cy="62785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534400" cy="54102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4800" b="1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Why CVS?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</a:b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/>
              <a:t>Description, classification, and analysis of </a:t>
            </a:r>
            <a:r>
              <a:rPr lang="en-US" sz="3200" dirty="0" smtClean="0"/>
              <a:t>	the </a:t>
            </a:r>
            <a:r>
              <a:rPr lang="en-US" sz="3200" dirty="0"/>
              <a:t>natural vegetation of the </a:t>
            </a:r>
            <a:r>
              <a:rPr lang="en-US" sz="3200" dirty="0" smtClean="0"/>
              <a:t>Carolinas,</a:t>
            </a:r>
            <a:endParaRPr lang="en-US" sz="32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/>
              <a:t>Determine attributes of individual </a:t>
            </a:r>
            <a:r>
              <a:rPr lang="en-US" sz="3200" dirty="0" smtClean="0"/>
              <a:t>taxa,</a:t>
            </a:r>
            <a:endParaRPr lang="en-US" sz="32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Inventory of communities &amp; species,</a:t>
            </a:r>
            <a:endParaRPr lang="en-US" sz="32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Long-term </a:t>
            </a:r>
            <a:r>
              <a:rPr lang="en-US" sz="3200" dirty="0"/>
              <a:t>monitoring – both natural and </a:t>
            </a:r>
            <a:r>
              <a:rPr lang="en-US" sz="3200" dirty="0" smtClean="0"/>
              <a:t>	modified lands,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Targets for restoration,</a:t>
            </a:r>
            <a:endParaRPr lang="en-US" sz="32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/>
              <a:t>It’s </a:t>
            </a:r>
            <a:r>
              <a:rPr lang="en-US" sz="3200" dirty="0" smtClean="0"/>
              <a:t>fun !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2954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smtClean="0">
                <a:solidFill>
                  <a:schemeClr val="accent6">
                    <a:lumMod val="75000"/>
                  </a:schemeClr>
                </a:solidFill>
              </a:rPr>
              <a:t>Restoration </a:t>
            </a:r>
            <a:r>
              <a:rPr>
                <a:solidFill>
                  <a:schemeClr val="accent6">
                    <a:lumMod val="75000"/>
                  </a:schemeClr>
                </a:solidFill>
              </a:rPr>
              <a:t>targets</a:t>
            </a:r>
          </a:p>
        </p:txBody>
      </p:sp>
      <p:sp>
        <p:nvSpPr>
          <p:cNvPr id="58371" name="Content Placeholder 5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114800"/>
          </a:xfrm>
        </p:spPr>
        <p:txBody>
          <a:bodyPr/>
          <a:lstStyle/>
          <a:p>
            <a:pPr marL="274320" indent="-274320" eaLnBrk="1" hangingPunct="1">
              <a:spcBef>
                <a:spcPts val="1200"/>
              </a:spcBef>
              <a:defRPr/>
            </a:pPr>
            <a:r>
              <a:rPr lang="en-US" sz="3200" dirty="0" smtClean="0">
                <a:cs typeface="Times New Roman" pitchFamily="18" charset="0"/>
              </a:rPr>
              <a:t>EEP contractors can use CVS plot data to  establish site-specific restoration targets.</a:t>
            </a:r>
          </a:p>
          <a:p>
            <a:pPr marL="274320" indent="-274320" eaLnBrk="1" hangingPunct="1">
              <a:spcBef>
                <a:spcPts val="1200"/>
              </a:spcBef>
              <a:defRPr/>
            </a:pPr>
            <a:r>
              <a:rPr lang="en-US" sz="3200" dirty="0" smtClean="0">
                <a:cs typeface="Times New Roman" pitchFamily="18" charset="0"/>
              </a:rPr>
              <a:t>Cheaper and better than the traditional approach.</a:t>
            </a:r>
          </a:p>
          <a:p>
            <a:pPr marL="274320" indent="-274320" eaLnBrk="1" hangingPunct="1">
              <a:spcBef>
                <a:spcPts val="1200"/>
              </a:spcBef>
              <a:defRPr/>
            </a:pPr>
            <a:r>
              <a:rPr lang="en-US" sz="3200" dirty="0" smtClean="0">
                <a:cs typeface="Times New Roman" pitchFamily="18" charset="0"/>
              </a:rPr>
              <a:t>Growers can better predict material needs.</a:t>
            </a:r>
          </a:p>
          <a:p>
            <a:pPr marL="274320" indent="-274320" eaLnBrk="1" hangingPunct="1">
              <a:spcBef>
                <a:spcPts val="1200"/>
              </a:spcBef>
              <a:defRPr/>
            </a:pPr>
            <a:r>
              <a:rPr lang="en-US" sz="3200" dirty="0" smtClean="0">
                <a:cs typeface="Times New Roman" pitchFamily="18" charset="0"/>
              </a:rPr>
              <a:t>EEP can better evaluate plans and anticipate significantly higher success.</a:t>
            </a:r>
          </a:p>
          <a:p>
            <a:pPr marL="0" indent="-273050" eaLnBrk="1" hangingPunct="1">
              <a:spcBef>
                <a:spcPts val="600"/>
              </a:spcBef>
              <a:buFont typeface="Wingdings 2" pitchFamily="18" charset="2"/>
              <a:buNone/>
              <a:defRPr/>
            </a:pPr>
            <a:endParaRPr lang="en-US" dirty="0" smtClean="0">
              <a:cs typeface="Times New Roman" pitchFamily="18" charset="0"/>
            </a:endParaRPr>
          </a:p>
          <a:p>
            <a:pPr marL="0" indent="-27305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867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chemeClr val="tx2">
                    <a:shade val="85000"/>
                    <a:satMod val="150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We are pleased to acknowledge the support and cooperation of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200400" y="1219200"/>
            <a:ext cx="76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6" name="Picture 4" descr="NatureServeLog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267200" y="3581400"/>
            <a:ext cx="1801549" cy="762000"/>
          </a:xfrm>
          <a:noFill/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1143000"/>
            <a:ext cx="2667000" cy="2438400"/>
            <a:chOff x="1968" y="624"/>
            <a:chExt cx="1680" cy="1536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16" y="768"/>
              <a:ext cx="1584" cy="1296"/>
              <a:chOff x="240" y="432"/>
              <a:chExt cx="4128" cy="3600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240" y="432"/>
                <a:ext cx="4128" cy="3600"/>
                <a:chOff x="240" y="432"/>
                <a:chExt cx="4128" cy="3600"/>
              </a:xfrm>
            </p:grpSpPr>
            <p:grpSp>
              <p:nvGrpSpPr>
                <p:cNvPr id="6" name="Group 9"/>
                <p:cNvGrpSpPr>
                  <a:grpSpLocks/>
                </p:cNvGrpSpPr>
                <p:nvPr/>
              </p:nvGrpSpPr>
              <p:grpSpPr bwMode="auto">
                <a:xfrm>
                  <a:off x="240" y="432"/>
                  <a:ext cx="4128" cy="3600"/>
                  <a:chOff x="240" y="432"/>
                  <a:chExt cx="4128" cy="3600"/>
                </a:xfrm>
              </p:grpSpPr>
              <p:grpSp>
                <p:nvGrpSpPr>
                  <p:cNvPr id="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40" y="432"/>
                    <a:ext cx="4128" cy="3600"/>
                    <a:chOff x="240" y="432"/>
                    <a:chExt cx="4128" cy="3600"/>
                  </a:xfrm>
                </p:grpSpPr>
                <p:grpSp>
                  <p:nvGrpSpPr>
                    <p:cNvPr id="8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432"/>
                      <a:ext cx="4128" cy="3504"/>
                      <a:chOff x="240" y="432"/>
                      <a:chExt cx="4128" cy="3504"/>
                    </a:xfrm>
                  </p:grpSpPr>
                  <p:grpSp>
                    <p:nvGrpSpPr>
                      <p:cNvPr id="9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0" y="432"/>
                        <a:ext cx="4128" cy="3504"/>
                        <a:chOff x="240" y="432"/>
                        <a:chExt cx="4128" cy="3504"/>
                      </a:xfrm>
                    </p:grpSpPr>
                    <p:grpSp>
                      <p:nvGrpSpPr>
                        <p:cNvPr id="10" name="Group 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0" y="432"/>
                          <a:ext cx="4080" cy="3504"/>
                          <a:chOff x="240" y="432"/>
                          <a:chExt cx="4080" cy="3504"/>
                        </a:xfrm>
                      </p:grpSpPr>
                      <p:pic>
                        <p:nvPicPr>
                          <p:cNvPr id="23597" name="Picture 14" descr="esalogo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" y="432"/>
                            <a:ext cx="4080" cy="350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sp>
                        <p:nvSpPr>
                          <p:cNvPr id="23598" name="Oval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48" y="432"/>
                            <a:ext cx="1207" cy="904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599" name="Oval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36" y="720"/>
                            <a:ext cx="1207" cy="904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3596" name="Oval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68" y="1440"/>
                          <a:ext cx="1200" cy="124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3593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76" y="2544"/>
                        <a:ext cx="1344" cy="90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594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8" y="3024"/>
                        <a:ext cx="1207" cy="90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3591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976"/>
                      <a:ext cx="1207" cy="105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58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544"/>
                    <a:ext cx="1207" cy="9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87" name="Oval 22"/>
                <p:cNvSpPr>
                  <a:spLocks noChangeArrowheads="1"/>
                </p:cNvSpPr>
                <p:nvPr/>
              </p:nvSpPr>
              <p:spPr bwMode="auto">
                <a:xfrm>
                  <a:off x="336" y="1584"/>
                  <a:ext cx="1063" cy="105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85" name="Oval 23"/>
              <p:cNvSpPr>
                <a:spLocks noChangeArrowheads="1"/>
              </p:cNvSpPr>
              <p:nvPr/>
            </p:nvSpPr>
            <p:spPr bwMode="auto">
              <a:xfrm>
                <a:off x="528" y="720"/>
                <a:ext cx="1207" cy="1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80" name="Rectangle 24"/>
            <p:cNvSpPr>
              <a:spLocks noChangeArrowheads="1"/>
            </p:cNvSpPr>
            <p:nvPr/>
          </p:nvSpPr>
          <p:spPr bwMode="auto">
            <a:xfrm>
              <a:off x="1968" y="720"/>
              <a:ext cx="48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Rectangle 25"/>
            <p:cNvSpPr>
              <a:spLocks noChangeArrowheads="1"/>
            </p:cNvSpPr>
            <p:nvPr/>
          </p:nvSpPr>
          <p:spPr bwMode="auto">
            <a:xfrm>
              <a:off x="3168" y="720"/>
              <a:ext cx="48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Rectangle 26"/>
            <p:cNvSpPr>
              <a:spLocks noChangeArrowheads="1"/>
            </p:cNvSpPr>
            <p:nvPr/>
          </p:nvSpPr>
          <p:spPr bwMode="auto">
            <a:xfrm>
              <a:off x="2064" y="624"/>
              <a:ext cx="139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Rectangle 27"/>
            <p:cNvSpPr>
              <a:spLocks noChangeArrowheads="1"/>
            </p:cNvSpPr>
            <p:nvPr/>
          </p:nvSpPr>
          <p:spPr bwMode="auto">
            <a:xfrm>
              <a:off x="2112" y="1728"/>
              <a:ext cx="139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6019800" y="2286000"/>
            <a:ext cx="2828925" cy="668338"/>
            <a:chOff x="-18" y="2640"/>
            <a:chExt cx="1782" cy="421"/>
          </a:xfrm>
        </p:grpSpPr>
        <p:pic>
          <p:nvPicPr>
            <p:cNvPr id="23575" name="Picture 30" descr="USGS_logo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80" y="2640"/>
              <a:ext cx="816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6" name="Rectangle 31"/>
            <p:cNvSpPr>
              <a:spLocks noChangeArrowheads="1"/>
            </p:cNvSpPr>
            <p:nvPr/>
          </p:nvSpPr>
          <p:spPr bwMode="auto">
            <a:xfrm>
              <a:off x="-18" y="2811"/>
              <a:ext cx="17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7" rIns="92075" bIns="46037">
              <a:spAutoFit/>
            </a:bodyPr>
            <a:lstStyle/>
            <a:p>
              <a:pPr algn="l" eaLnBrk="0" hangingPunct="0"/>
              <a:r>
                <a:rPr lang="en-US" sz="2000" b="1" i="1" dirty="0">
                  <a:solidFill>
                    <a:srgbClr val="016D4C"/>
                  </a:solidFill>
                  <a:latin typeface="Comic Sans MS" pitchFamily="66" charset="0"/>
                </a:rPr>
                <a:t>Gap Analysis Program</a:t>
              </a:r>
            </a:p>
          </p:txBody>
        </p:sp>
      </p:grpSp>
      <p:pic>
        <p:nvPicPr>
          <p:cNvPr id="23573" name="Picture 33" descr="NCEASlogo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00" y="3124200"/>
            <a:ext cx="12985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36" descr="NBII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8599" y="5817862"/>
            <a:ext cx="5410201" cy="70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228600" y="3581400"/>
            <a:ext cx="3581400" cy="914400"/>
            <a:chOff x="192" y="3024"/>
            <a:chExt cx="5388" cy="1152"/>
          </a:xfrm>
        </p:grpSpPr>
        <p:pic>
          <p:nvPicPr>
            <p:cNvPr id="23569" name="Picture 40" descr="fgdchead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88" y="3071"/>
              <a:ext cx="5292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0" name="Rectangle 41"/>
            <p:cNvSpPr>
              <a:spLocks noChangeArrowheads="1"/>
            </p:cNvSpPr>
            <p:nvPr/>
          </p:nvSpPr>
          <p:spPr bwMode="auto">
            <a:xfrm>
              <a:off x="192" y="3024"/>
              <a:ext cx="1056" cy="11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565" name="Picture 44" descr="nsf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24600" y="31242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47" descr="eep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086600" y="4343400"/>
            <a:ext cx="1828800" cy="13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48" descr="C:\Users\Peet.BIOLOGY\Desktop\Nasa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620000" y="685800"/>
            <a:ext cx="13081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 descr="USNVC_logo.jp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124200" y="1676400"/>
            <a:ext cx="2817571" cy="14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niola.AD\Desktop\Snap3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791200" y="5824937"/>
            <a:ext cx="3124200" cy="69161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172200" y="685800"/>
            <a:ext cx="122095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niola.AD\Desktop\Snap4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28600" y="4724400"/>
            <a:ext cx="6705600" cy="6334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CVS protocol</a:t>
            </a:r>
            <a:endParaRPr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5638800" y="1219200"/>
            <a:ext cx="32004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latin typeface="Candara" pitchFamily="34" charset="0"/>
              </a:rPr>
              <a:t> Flexible in application</a:t>
            </a: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Multi-scale data</a:t>
            </a:r>
            <a:endParaRPr lang="en-US" sz="2400" dirty="0">
              <a:latin typeface="Candara" pitchFamily="34" charset="0"/>
            </a:endParaRP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latin typeface="Candara" pitchFamily="34" charset="0"/>
              </a:rPr>
              <a:t> Most cited paper </a:t>
            </a:r>
            <a:br>
              <a:rPr lang="en-US" sz="2400" dirty="0">
                <a:latin typeface="Candara" pitchFamily="34" charset="0"/>
              </a:rPr>
            </a:br>
            <a:r>
              <a:rPr lang="en-US" sz="2400" dirty="0">
                <a:latin typeface="Candara" pitchFamily="34" charset="0"/>
              </a:rPr>
              <a:t>in </a:t>
            </a:r>
            <a:r>
              <a:rPr lang="en-US" sz="2400" i="1" dirty="0" err="1" smtClean="0">
                <a:latin typeface="Candara" pitchFamily="34" charset="0"/>
              </a:rPr>
              <a:t>Castanea</a:t>
            </a:r>
            <a:r>
              <a:rPr lang="en-US" sz="2400" i="1" dirty="0" smtClean="0">
                <a:latin typeface="Candara" pitchFamily="34" charset="0"/>
              </a:rPr>
              <a:t> (226)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en-US" sz="2400" dirty="0">
              <a:latin typeface="Candara" pitchFamily="34" charset="0"/>
            </a:endParaRP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latin typeface="Candara" pitchFamily="34" charset="0"/>
              </a:rPr>
              <a:t> Basis for new national protocols for EPA and NEON.</a:t>
            </a: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latin typeface="Candara" pitchFamily="34" charset="0"/>
              </a:rPr>
              <a:t> Informed </a:t>
            </a: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dirty="0">
                <a:latin typeface="Candara" pitchFamily="34" charset="0"/>
              </a:rPr>
              <a:t>FGDC </a:t>
            </a:r>
            <a:r>
              <a:rPr lang="en-US" sz="2400" dirty="0" smtClean="0">
                <a:latin typeface="Candara" pitchFamily="34" charset="0"/>
              </a:rPr>
              <a:t/>
            </a:r>
            <a:br>
              <a:rPr lang="en-US" sz="2400" dirty="0" smtClean="0">
                <a:latin typeface="Candara" pitchFamily="34" charset="0"/>
              </a:rPr>
            </a:br>
            <a:r>
              <a:rPr lang="en-US" sz="2400" dirty="0" smtClean="0">
                <a:latin typeface="Candara" pitchFamily="34" charset="0"/>
              </a:rPr>
              <a:t>&amp; </a:t>
            </a:r>
            <a:r>
              <a:rPr lang="en-US" sz="2400" dirty="0">
                <a:latin typeface="Candara" pitchFamily="34" charset="0"/>
              </a:rPr>
              <a:t>ESA standards for vegetation sampling and classification</a:t>
            </a:r>
          </a:p>
          <a:p>
            <a:r>
              <a:rPr lang="en-US" sz="2400" dirty="0">
                <a:latin typeface="Candara" pitchFamily="34" charset="0"/>
              </a:rPr>
              <a:t>(</a:t>
            </a:r>
            <a:r>
              <a:rPr lang="en-US" sz="2400" i="1" dirty="0">
                <a:latin typeface="Candara" pitchFamily="34" charset="0"/>
              </a:rPr>
              <a:t>Ecol. </a:t>
            </a:r>
            <a:r>
              <a:rPr lang="en-US" sz="2400" i="1" dirty="0" err="1">
                <a:latin typeface="Candara" pitchFamily="34" charset="0"/>
              </a:rPr>
              <a:t>Monogr</a:t>
            </a:r>
            <a:r>
              <a:rPr lang="en-US" sz="2400" dirty="0">
                <a:latin typeface="Candara" pitchFamily="34" charset="0"/>
              </a:rPr>
              <a:t>. 2009)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4" descr="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"/>
          <a:stretch/>
        </p:blipFill>
        <p:spPr bwMode="auto">
          <a:xfrm>
            <a:off x="166255" y="1194004"/>
            <a:ext cx="4939146" cy="552882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Pulse Approach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543800" cy="4114800"/>
          </a:xfrm>
        </p:spPr>
        <p:txBody>
          <a:bodyPr/>
          <a:lstStyle/>
          <a:p>
            <a:r>
              <a:rPr lang="en-US" sz="3200" kern="1200" dirty="0"/>
              <a:t>Based on community collaboration</a:t>
            </a:r>
          </a:p>
          <a:p>
            <a:r>
              <a:rPr lang="en-US" sz="3200" kern="1200" dirty="0"/>
              <a:t>Provides training &amp; experience</a:t>
            </a:r>
          </a:p>
          <a:p>
            <a:r>
              <a:rPr lang="en-US" sz="3200" kern="1200" dirty="0"/>
              <a:t>Intense regional focus for one week</a:t>
            </a:r>
          </a:p>
          <a:p>
            <a:pPr lvl="2"/>
            <a:r>
              <a:rPr lang="en-US" sz="2800" kern="1200" dirty="0"/>
              <a:t>“</a:t>
            </a:r>
            <a:r>
              <a:rPr lang="en-US" sz="2800" kern="1200" dirty="0" err="1"/>
              <a:t>Bootcamp</a:t>
            </a:r>
            <a:r>
              <a:rPr lang="en-US" sz="2800" kern="1200" dirty="0"/>
              <a:t> for botanists”</a:t>
            </a:r>
          </a:p>
          <a:p>
            <a:pPr lvl="2"/>
            <a:r>
              <a:rPr lang="en-US" sz="2800" kern="1200" dirty="0"/>
              <a:t>“Botanical Woodstock”</a:t>
            </a:r>
          </a:p>
          <a:p>
            <a:pPr lvl="2"/>
            <a:r>
              <a:rPr lang="en-US" sz="2800" kern="1200" dirty="0"/>
              <a:t>“Extreme botany</a:t>
            </a:r>
            <a:r>
              <a:rPr lang="en-US" sz="2800" kern="1200" dirty="0" smtClean="0"/>
              <a:t>”</a:t>
            </a:r>
            <a:r>
              <a:rPr lang="en-US" sz="3000" kern="1200" dirty="0" smtClean="0"/>
              <a:t/>
            </a:r>
            <a:br>
              <a:rPr lang="en-US" sz="3000" kern="1200" dirty="0" smtClean="0"/>
            </a:br>
            <a:endParaRPr lang="en-US" sz="700" kern="1200" dirty="0" smtClean="0"/>
          </a:p>
          <a:p>
            <a:r>
              <a:rPr lang="en-US" sz="3200" kern="1200" dirty="0" smtClean="0"/>
              <a:t>Sign up! – </a:t>
            </a:r>
            <a:r>
              <a:rPr lang="en-US" sz="3200" kern="1200" dirty="0" smtClean="0">
                <a:hlinkClick r:id="rId2"/>
              </a:rPr>
              <a:t>http://cvs.bio.unc.edu</a:t>
            </a:r>
            <a:r>
              <a:rPr lang="en-US" sz="3200" kern="1200" dirty="0" smtClean="0"/>
              <a:t> </a:t>
            </a:r>
          </a:p>
          <a:p>
            <a:pPr lvl="2"/>
            <a:r>
              <a:rPr lang="en-US" sz="2800" kern="1200" dirty="0" smtClean="0"/>
              <a:t>2013 –Central &amp; western Piedmont</a:t>
            </a:r>
          </a:p>
          <a:p>
            <a:pPr>
              <a:buNone/>
            </a:pPr>
            <a:endParaRPr lang="en-US" sz="3200" kern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76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Perpetua Titling MT" pitchFamily="18" charset="0"/>
                <a:cs typeface="FrankRuehl" pitchFamily="34" charset="-79"/>
              </a:rPr>
              <a:t>PULSE T-SHIRTS</a:t>
            </a:r>
          </a:p>
        </p:txBody>
      </p:sp>
      <p:pic>
        <p:nvPicPr>
          <p:cNvPr id="6147" name="Picture 5" descr="tshirt06.jpg"/>
          <p:cNvPicPr>
            <a:picLocks noChangeAspect="1"/>
          </p:cNvPicPr>
          <p:nvPr/>
        </p:nvPicPr>
        <p:blipFill>
          <a:blip r:embed="rId2">
            <a:lum bright="-20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" y="914400"/>
            <a:ext cx="2519021" cy="28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\\Bioark\peetlab\CVS\CVS_Pulse\CVS_Shirts\Backs\back_2007.jpg"/>
          <p:cNvPicPr>
            <a:picLocks noChangeAspect="1" noChangeArrowheads="1"/>
          </p:cNvPicPr>
          <p:nvPr/>
        </p:nvPicPr>
        <p:blipFill>
          <a:blip r:embed="rId3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014" y="914400"/>
            <a:ext cx="2985612" cy="280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shirt2008.jpg"/>
          <p:cNvPicPr>
            <a:picLocks noChangeAspect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23" y="914400"/>
            <a:ext cx="2908386" cy="280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\\Bioark\peetlab\users\Bernard_Caroline\DONE 2009\Pulse2009 T-Shirt\Pulse 2009 Layout 2.jpg"/>
          <p:cNvPicPr>
            <a:picLocks noChangeAspect="1" noChangeArrowheads="1"/>
          </p:cNvPicPr>
          <p:nvPr/>
        </p:nvPicPr>
        <p:blipFill>
          <a:blip r:embed="rId5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74" y="3877656"/>
            <a:ext cx="2990610" cy="275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niola\Desktop\2010 T-Shirt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25" y="3876272"/>
            <a:ext cx="20574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niola\Desktop\2011 Pulse Tshirt v2_Page_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877657"/>
            <a:ext cx="2063808" cy="27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11197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Bioark\peetlab\CVS\CVS_Projects\88_2008A-Horry&amp;Columbus\Photos\Pulse2008A-FromHarnden\2008_06_03\IMG_158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9906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n-lt"/>
                <a:ea typeface="+mn-lt"/>
                <a:cs typeface="+mn-lt"/>
              </a:rPr>
              <a:t>The </a:t>
            </a:r>
            <a:r>
              <a:rPr lang="en-US" sz="3200" dirty="0" smtClean="0">
                <a:latin typeface="+mn-lt"/>
                <a:ea typeface="+mn-lt"/>
                <a:cs typeface="+mn-lt"/>
              </a:rPr>
              <a:t>day starts with the reading </a:t>
            </a:r>
            <a:r>
              <a:rPr lang="en-US" sz="3200" dirty="0">
                <a:latin typeface="+mn-lt"/>
                <a:ea typeface="+mn-lt"/>
                <a:cs typeface="+mn-lt"/>
              </a:rPr>
              <a:t>of the </a:t>
            </a:r>
            <a:r>
              <a:rPr lang="en-US" sz="3200" dirty="0" smtClean="0">
                <a:latin typeface="+mn-lt"/>
                <a:ea typeface="+mn-lt"/>
                <a:cs typeface="+mn-lt"/>
              </a:rPr>
              <a:t>teams</a:t>
            </a:r>
            <a:endParaRPr lang="en-US" sz="3200" dirty="0"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45720" tIns="45720" rIns="45720" bIns="45720" numCol="1" anchor="t" anchorCtr="0" compatLnSpc="1">
        <a:prstTxWarp prst="textNoShape">
          <a:avLst/>
        </a:prstTxWarp>
      </a:bodyPr>
      <a:lstStyle>
        <a:defPPr marL="342900" marR="0" indent="-347472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80000"/>
          <a:buFont typeface="Wingdings 2" pitchFamily="18" charset="2"/>
          <a:buChar char=""/>
          <a:tabLst/>
          <a:defRPr kumimoji="0" sz="32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lt"/>
            <a:cs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7331</TotalTime>
  <Words>907</Words>
  <Application>Microsoft Office PowerPoint</Application>
  <PresentationFormat>On-screen Show (4:3)</PresentationFormat>
  <Paragraphs>313</Paragraphs>
  <Slides>51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Human</vt:lpstr>
      <vt:lpstr>1_Human</vt:lpstr>
      <vt:lpstr>2_Human</vt:lpstr>
      <vt:lpstr>5_Human</vt:lpstr>
      <vt:lpstr>PowerPoint Presentation</vt:lpstr>
      <vt:lpstr>Collaborators</vt:lpstr>
      <vt:lpstr>PowerPoint Presentation</vt:lpstr>
      <vt:lpstr> The Carolina Vegetation Survey</vt:lpstr>
      <vt:lpstr>PowerPoint Presentation</vt:lpstr>
      <vt:lpstr>The CVS protocol</vt:lpstr>
      <vt:lpstr>The Pulse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the NVC</vt:lpstr>
      <vt:lpstr>  CVS Vision</vt:lpstr>
      <vt:lpstr>CVS report card for NC &amp; SC</vt:lpstr>
      <vt:lpstr>Species frequencies – NC &amp; SC 3092 of ~4286 species;   273,072 occurrences</vt:lpstr>
      <vt:lpstr>Most frequent species in NC &amp; SC Vines?  Sparse trees?</vt:lpstr>
      <vt:lpstr>Who is missing?</vt:lpstr>
      <vt:lpstr>Occurrences of  Carolina Milkweeds **=rare, *=uncommon  (Weakley 2006)</vt:lpstr>
      <vt:lpstr>PowerPoint Presentation</vt:lpstr>
      <vt:lpstr>PowerPoint Presentation</vt:lpstr>
      <vt:lpstr>Comprehensive documentation of 517 Carolina community types</vt:lpstr>
      <vt:lpstr>PowerPoint Presentation</vt:lpstr>
      <vt:lpstr>Looking to CVS for a Demonstration of the NVC</vt:lpstr>
      <vt:lpstr>Longleaf Pine vegetation </vt:lpstr>
      <vt:lpstr>PowerPoint Presentation</vt:lpstr>
      <vt:lpstr>PowerPoint Presentation</vt:lpstr>
      <vt:lpstr>PowerPoint Presentation</vt:lpstr>
      <vt:lpstr>Vegetation</vt:lpstr>
      <vt:lpstr>PowerPoint Presentation</vt:lpstr>
      <vt:lpstr>PowerPoint Presentation</vt:lpstr>
      <vt:lpstr>Whittaker’s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Invasive species in the Duke Forest (Fertile sites;  scales differ) </vt:lpstr>
      <vt:lpstr>Sho</vt:lpstr>
      <vt:lpstr>PowerPoint Presentation</vt:lpstr>
      <vt:lpstr>PowerPoint Presentation</vt:lpstr>
      <vt:lpstr> Restoration targets</vt:lpstr>
      <vt:lpstr>PowerPoint Presentation</vt:lpstr>
    </vt:vector>
  </TitlesOfParts>
  <Company>NC State Department of Botany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Wentworth</dc:creator>
  <cp:lastModifiedBy>Robert K. Peet</cp:lastModifiedBy>
  <cp:revision>438</cp:revision>
  <dcterms:created xsi:type="dcterms:W3CDTF">2010-02-20T15:50:44Z</dcterms:created>
  <dcterms:modified xsi:type="dcterms:W3CDTF">2012-11-07T12:49:15Z</dcterms:modified>
</cp:coreProperties>
</file>