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72" r:id="rId3"/>
    <p:sldId id="324" r:id="rId4"/>
    <p:sldId id="323" r:id="rId5"/>
    <p:sldId id="260" r:id="rId6"/>
    <p:sldId id="312" r:id="rId7"/>
    <p:sldId id="291" r:id="rId8"/>
    <p:sldId id="313" r:id="rId9"/>
    <p:sldId id="315" r:id="rId10"/>
    <p:sldId id="314" r:id="rId11"/>
    <p:sldId id="309" r:id="rId12"/>
    <p:sldId id="282" r:id="rId13"/>
    <p:sldId id="300" r:id="rId14"/>
    <p:sldId id="284" r:id="rId15"/>
    <p:sldId id="283" r:id="rId16"/>
    <p:sldId id="301" r:id="rId17"/>
    <p:sldId id="329" r:id="rId18"/>
    <p:sldId id="316" r:id="rId19"/>
    <p:sldId id="289" r:id="rId20"/>
    <p:sldId id="267" r:id="rId21"/>
    <p:sldId id="317" r:id="rId22"/>
    <p:sldId id="287" r:id="rId23"/>
    <p:sldId id="288" r:id="rId24"/>
    <p:sldId id="294" r:id="rId25"/>
    <p:sldId id="318" r:id="rId26"/>
    <p:sldId id="319" r:id="rId27"/>
    <p:sldId id="277" r:id="rId28"/>
    <p:sldId id="320" r:id="rId29"/>
    <p:sldId id="302" r:id="rId30"/>
    <p:sldId id="297" r:id="rId31"/>
    <p:sldId id="299" r:id="rId32"/>
    <p:sldId id="303" r:id="rId33"/>
    <p:sldId id="298" r:id="rId34"/>
    <p:sldId id="330" r:id="rId35"/>
    <p:sldId id="271" r:id="rId36"/>
    <p:sldId id="33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96" autoAdjust="0"/>
  </p:normalViewPr>
  <p:slideViewPr>
    <p:cSldViewPr>
      <p:cViewPr varScale="1">
        <p:scale>
          <a:sx n="71" d="100"/>
          <a:sy n="7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26E73-00D9-427A-9DC5-775D798EAD06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E9E61-2E42-4FBC-8609-B3225F9C3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BC4B69-E928-4EF1-BE4E-2325B412C14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9A6FF-CC80-4249-AE56-E4DC000637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65365A-3997-4F02-83CC-174A42E08B8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69DB89-611E-4DD2-8933-5F937378FD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8DA8E5-D54E-4A94-A200-57DD0696C5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ACC541-CB69-4D56-A687-9B90726A05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C152B9-1783-4A76-A1B2-D55FF8B9336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D4FC24-E35F-4473-9224-1EFE7934B3E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C0CDA-9987-424F-A9EB-BB21E2970AB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334161-7278-4933-94B8-54CE2909058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333B9A-7E4D-439C-8569-0E11FAEDAA5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6C560D-266E-447F-A35C-450CEE2DFE7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41454-E497-48D9-8F4D-18CBD0D13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D1E7C-81C2-4F1E-A18B-8D55F9FEC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651AE8-F33B-40FC-991C-5CCD48B385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7375"/>
            <a:ext cx="91440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222222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An expert system for generating restoration targets for Carolina Piedmont riparian vegetation</a:t>
            </a:r>
            <a:endParaRPr lang="en-US" b="1" dirty="0">
              <a:solidFill>
                <a:schemeClr val="tx1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2819400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Elizabeth R. Matthews, </a:t>
            </a:r>
            <a:r>
              <a:rPr lang="en-US" sz="2400" dirty="0" smtClean="0">
                <a:latin typeface="Calibri" pitchFamily="34" charset="0"/>
                <a:ea typeface="Tahoma" pitchFamily="34" charset="0"/>
                <a:cs typeface="Tahoma" pitchFamily="34" charset="0"/>
              </a:rPr>
              <a:t>Michael </a:t>
            </a:r>
            <a:r>
              <a:rPr lang="en-US" sz="2400" dirty="0">
                <a:latin typeface="Calibri" pitchFamily="34" charset="0"/>
                <a:ea typeface="Tahoma" pitchFamily="34" charset="0"/>
                <a:cs typeface="Tahoma" pitchFamily="34" charset="0"/>
              </a:rPr>
              <a:t>Lee, M. Forbes Boyle, and Robert K. </a:t>
            </a:r>
            <a:r>
              <a:rPr lang="en-US" sz="2400" dirty="0" err="1" smtClean="0">
                <a:latin typeface="Calibri" pitchFamily="34" charset="0"/>
                <a:ea typeface="Tahoma" pitchFamily="34" charset="0"/>
                <a:cs typeface="Tahoma" pitchFamily="34" charset="0"/>
              </a:rPr>
              <a:t>Peet</a:t>
            </a:r>
            <a:r>
              <a:rPr lang="en-US" sz="2400" dirty="0" smtClean="0">
                <a:latin typeface="Calibri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University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of North Carolina,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Chapel-Hill</a:t>
            </a:r>
            <a:endParaRPr lang="en-US" sz="2400" dirty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My Pictures\field work\Cape Fear plot pics\Plot 23\capefear 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76" y="1727673"/>
            <a:ext cx="3694687" cy="493776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Vegetation Type Descriptions: 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field data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pel\Desktop\field work\Yadkin and Catawba 2008\Plot 43\IMG_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752600"/>
            <a:ext cx="3702944" cy="493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ll riparian plots_AVS figures_locator map figure 1_v2 zoomed in locator map and without Triassic Basin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165" t="11891" r="4466" b="20870"/>
          <a:stretch>
            <a:fillRect/>
          </a:stretch>
        </p:blipFill>
        <p:spPr>
          <a:xfrm>
            <a:off x="76200" y="1600200"/>
            <a:ext cx="8940800" cy="50292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Vegetation Type Descriptions: 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field data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/>
          <p:cNvPicPr>
            <a:picLocks noChangeAspect="1" noChangeArrowheads="1"/>
          </p:cNvPicPr>
          <p:nvPr/>
        </p:nvPicPr>
        <p:blipFill>
          <a:blip r:embed="rId2" cstate="print"/>
          <a:srcRect l="7837" r="30924"/>
          <a:stretch>
            <a:fillRect/>
          </a:stretch>
        </p:blipFill>
        <p:spPr bwMode="auto">
          <a:xfrm>
            <a:off x="152400" y="152400"/>
            <a:ext cx="533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91200" y="838200"/>
            <a:ext cx="3352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Flexible beta, </a:t>
            </a:r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n-US" sz="2000" dirty="0" smtClean="0">
                <a:solidFill>
                  <a:schemeClr val="bg1"/>
                </a:solidFill>
              </a:rPr>
              <a:t> = -0.25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Cover by strata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2-tier, hierarchical   classification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5 higher-level groups recognized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14 vegetation types recognized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81800" y="2743200"/>
            <a:ext cx="2362200" cy="1905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0" tIns="91440" rIns="0" bIns="0" rtlCol="0">
            <a:no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•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3040" dirty="0" smtClean="0">
                <a:solidFill>
                  <a:srgbClr val="FF0000"/>
                </a:solidFill>
              </a:rPr>
              <a:t>*</a:t>
            </a:r>
            <a:endParaRPr lang="en-US" sz="304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Quantitative Vegetation Descriptions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10_08_09_CCA with Sand Clay CAMg PH StrOrd Floodplain width_symbols and color labels_darker green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102" b="3645"/>
          <a:stretch>
            <a:fillRect/>
          </a:stretch>
        </p:blipFill>
        <p:spPr>
          <a:xfrm>
            <a:off x="304800" y="1326519"/>
            <a:ext cx="6248400" cy="5226681"/>
          </a:xfrm>
        </p:spPr>
      </p:pic>
      <p:sp>
        <p:nvSpPr>
          <p:cNvPr id="6" name="Rectangle 5"/>
          <p:cNvSpPr/>
          <p:nvPr/>
        </p:nvSpPr>
        <p:spPr>
          <a:xfrm>
            <a:off x="6858000" y="3657600"/>
            <a:ext cx="91440" cy="9144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0" y="4038600"/>
            <a:ext cx="91440" cy="9144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0400" y="2819400"/>
            <a:ext cx="1637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Small streams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3175000"/>
            <a:ext cx="193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Oak-hickory flats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3530600"/>
            <a:ext cx="2000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Large river levees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10400" y="3886200"/>
            <a:ext cx="22126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Bottomlands and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swamp forests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ll riparian plots_AVS figures_appendix figure with four maps_with legends_v2.bmp"/>
          <p:cNvPicPr>
            <a:picLocks noChangeAspect="1"/>
          </p:cNvPicPr>
          <p:nvPr/>
        </p:nvPicPr>
        <p:blipFill>
          <a:blip r:embed="rId2" cstate="print"/>
          <a:srcRect l="2924" t="88987" r="50000"/>
          <a:stretch>
            <a:fillRect/>
          </a:stretch>
        </p:blipFill>
        <p:spPr>
          <a:xfrm>
            <a:off x="3061893" y="5486400"/>
            <a:ext cx="3020214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Quantitative Vegetation Descriptions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3" descr="All riparian plots_AVS figures_appendix figure with four maps_with legends_v2.bmp"/>
          <p:cNvPicPr>
            <a:picLocks noChangeAspect="1"/>
          </p:cNvPicPr>
          <p:nvPr/>
        </p:nvPicPr>
        <p:blipFill>
          <a:blip r:embed="rId2" cstate="print"/>
          <a:srcRect r="22515" b="54811"/>
          <a:stretch>
            <a:fillRect/>
          </a:stretch>
        </p:blipFill>
        <p:spPr>
          <a:xfrm>
            <a:off x="-246762" y="1600200"/>
            <a:ext cx="4971162" cy="3751820"/>
          </a:xfrm>
          <a:prstGeom prst="rect">
            <a:avLst/>
          </a:prstGeom>
        </p:spPr>
      </p:pic>
      <p:pic>
        <p:nvPicPr>
          <p:cNvPr id="4" name="Content Placeholder 3" descr="All riparian plots_AVS figures_appendix figure with four maps_with legends_v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24" t="44928" r="22515" b="9884"/>
          <a:stretch>
            <a:fillRect/>
          </a:stretch>
        </p:blipFill>
        <p:spPr>
          <a:xfrm>
            <a:off x="4495800" y="1600200"/>
            <a:ext cx="4783571" cy="3751820"/>
          </a:xfrm>
        </p:spPr>
      </p:pic>
      <p:pic>
        <p:nvPicPr>
          <p:cNvPr id="7" name="Content Placeholder 3" descr="All riparian plots_AVS figures_appendix figure with four maps_with legends_v2.bmp"/>
          <p:cNvPicPr>
            <a:picLocks noChangeAspect="1"/>
          </p:cNvPicPr>
          <p:nvPr/>
        </p:nvPicPr>
        <p:blipFill>
          <a:blip r:embed="rId2" cstate="print"/>
          <a:srcRect l="80698" t="4744" r="7895" b="87573"/>
          <a:stretch>
            <a:fillRect/>
          </a:stretch>
        </p:blipFill>
        <p:spPr>
          <a:xfrm>
            <a:off x="3230489" y="2286000"/>
            <a:ext cx="594545" cy="518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3" descr="All riparian plots_AVS figures_appendix figure with four maps_with legends_v2.bmp"/>
          <p:cNvPicPr>
            <a:picLocks/>
          </p:cNvPicPr>
          <p:nvPr/>
        </p:nvPicPr>
        <p:blipFill>
          <a:blip r:embed="rId2" cstate="print"/>
          <a:srcRect l="80698" t="51507" r="6433" b="40663"/>
          <a:stretch>
            <a:fillRect/>
          </a:stretch>
        </p:blipFill>
        <p:spPr>
          <a:xfrm>
            <a:off x="7863634" y="2286000"/>
            <a:ext cx="594360" cy="528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Content Placeholder 3" descr="All riparian plots_AVS figures_appendix figure with four maps_with legends_v2.bmp"/>
          <p:cNvPicPr>
            <a:picLocks/>
          </p:cNvPicPr>
          <p:nvPr/>
        </p:nvPicPr>
        <p:blipFill>
          <a:blip r:embed="rId2" cstate="print"/>
          <a:srcRect l="80698" t="75227" r="6433" b="9884"/>
          <a:stretch>
            <a:fillRect/>
          </a:stretch>
        </p:blipFill>
        <p:spPr>
          <a:xfrm>
            <a:off x="7863634" y="4114800"/>
            <a:ext cx="594360" cy="1004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Content Placeholder 3" descr="All riparian plots_AVS figures_appendix figure with four maps_with legends_v2.bmp"/>
          <p:cNvPicPr>
            <a:picLocks/>
          </p:cNvPicPr>
          <p:nvPr/>
        </p:nvPicPr>
        <p:blipFill>
          <a:blip r:embed="rId2" cstate="print"/>
          <a:srcRect l="80698" t="29820" r="6433" b="60317"/>
          <a:stretch>
            <a:fillRect/>
          </a:stretch>
        </p:blipFill>
        <p:spPr>
          <a:xfrm>
            <a:off x="3230489" y="4114800"/>
            <a:ext cx="594360" cy="665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419600" y="4953000"/>
            <a:ext cx="685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Classification as a guide to NVC </a:t>
            </a:r>
            <a:r>
              <a:rPr lang="en-US" dirty="0" smtClean="0">
                <a:solidFill>
                  <a:schemeClr val="bg1"/>
                </a:solidFill>
              </a:rPr>
              <a:t>revision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016732"/>
          <a:ext cx="9144001" cy="8051068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3760"/>
                <a:gridCol w="269238"/>
                <a:gridCol w="3782797"/>
                <a:gridCol w="726945"/>
                <a:gridCol w="484628"/>
                <a:gridCol w="3486633"/>
              </a:tblGrid>
              <a:tr h="33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ID</a:t>
                      </a:r>
                      <a:endParaRPr lang="en-US" sz="105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N</a:t>
                      </a:r>
                      <a:endParaRPr lang="en-US" sz="105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Alluvial vegetation type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NVC community type (with CEGL code)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I. Small streams and narrow floodplain forests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Ia.</a:t>
                      </a: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– Liquidambar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Amphicarpaea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bracteata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6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Arisaema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triphyllum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Ia.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7329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Onoclea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sensibilis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Ia.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7321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Fagus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grandifolia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Acer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barbatum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Toxicodendron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radicans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Carex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blanda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Ib.</a:t>
                      </a: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Betula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nigra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Cornus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florida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Sanicula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canadensis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var.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canadensis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 </a:t>
                      </a:r>
                      <a:endParaRPr lang="en-US" sz="16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&lt;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Arisaema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triphyllum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68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II. </a:t>
                      </a:r>
                      <a:r>
                        <a:rPr lang="en-US" sz="20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Oak-hickory flats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IIa</a:t>
                      </a:r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890" marR="5890" marT="589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nigra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Carpinus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caroliniana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Mitchella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repens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6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4419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Arundinaria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ssp.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  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92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IIa</a:t>
                      </a:r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7329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Onoclea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sensibilis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92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IIb</a:t>
                      </a:r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890" marR="5890" marT="589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pagoda-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Carya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cordiformis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Arundinaria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tecta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6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4419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Arundinaria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ssp.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  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92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IIc</a:t>
                      </a:r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890" marR="5890" marT="589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Carya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carolinae-septentrionalis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Acer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floridanum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Aesculus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sylvatica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Zizia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aurea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6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8487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shumardii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michauxii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nigra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Acer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barbatum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Tilia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americana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var.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heterophylla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92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IIc</a:t>
                      </a:r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7356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pagoda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phellos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lyrata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michauxii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Chasmanthium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latifolium</a:t>
                      </a:r>
                      <a:r>
                        <a:rPr lang="en-US" sz="16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52400"/>
          <a:ext cx="9067801" cy="6477002"/>
        </p:xfrm>
        <a:graphic>
          <a:graphicData uri="http://schemas.openxmlformats.org/drawingml/2006/table">
            <a:tbl>
              <a:tblPr/>
              <a:tblGrid>
                <a:gridCol w="390479"/>
                <a:gridCol w="266994"/>
                <a:gridCol w="3751274"/>
                <a:gridCol w="720887"/>
                <a:gridCol w="86359"/>
                <a:gridCol w="394230"/>
                <a:gridCol w="3457578"/>
              </a:tblGrid>
              <a:tr h="354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ID</a:t>
                      </a:r>
                      <a:endParaRPr lang="en-US" sz="105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N</a:t>
                      </a:r>
                      <a:endParaRPr lang="en-US" sz="105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Alluvial vegetation type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NVC community type (with CEGL code)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72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I. Small streams and narrow floodplain forests</a:t>
                      </a:r>
                    </a:p>
                  </a:txBody>
                  <a:tcPr marL="5890" marR="5890" marT="5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8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Ia.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– Liquidambar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Amphicarpaea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bracteata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1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4418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Arisaema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triphyllum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Ia.</a:t>
                      </a:r>
                      <a:endParaRPr lang="en-US" sz="11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7329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Onoclea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sensibilis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Ia.</a:t>
                      </a:r>
                      <a:endParaRPr lang="en-US" sz="11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7321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Fagus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grandifolia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Acer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barbatum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Toxicodendron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radicans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Carex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blanda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Ib.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Betula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nigra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Cornus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florida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Sanicula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canadensis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var.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canadensis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 </a:t>
                      </a:r>
                      <a:endParaRPr lang="en-US" sz="11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4418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Arisaema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triphyllum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072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II.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Oak-hickory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flats</a:t>
                      </a:r>
                    </a:p>
                  </a:txBody>
                  <a:tcPr marL="5890" marR="5890" marT="5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IIa</a:t>
                      </a:r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nigra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Carpinus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caroliniana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Mitchella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repens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10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4419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Arundinaria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ssp.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  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IIa</a:t>
                      </a:r>
                      <a:r>
                        <a:rPr lang="en-US" sz="1100" b="1" i="0" u="none" strike="noStrike" dirty="0" smtClean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  <a:endParaRPr lang="en-US" sz="1100" b="1" i="0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7329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</a:t>
                      </a:r>
                      <a:r>
                        <a:rPr lang="en-US" sz="11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Liriodendron </a:t>
                      </a:r>
                      <a:r>
                        <a:rPr lang="en-US" sz="11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Onoclea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sensibilis</a:t>
                      </a:r>
                      <a:r>
                        <a:rPr lang="en-US" sz="110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84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IIb</a:t>
                      </a:r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Liquidambar styraciflua- Quercus pagoda- Carya cordiformis/ Asimina triloba/ Arundinaria tecta </a:t>
                      </a:r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100" b="0" i="1" u="none" strike="noStrike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4419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Arundinaria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ssp.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  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IIc</a:t>
                      </a:r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Carya carolinae-septentrionalis - Acer floridanum  / Aesculus sylvatica/ Zizia aurea </a:t>
                      </a:r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 </a:t>
                      </a:r>
                      <a:endParaRPr lang="en-US" sz="1100" b="0" i="1" u="none" strike="noStrike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8487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shumardii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michauxii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nigra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Acer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barbatum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Tilia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americana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var.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heterophylla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84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IIc</a:t>
                      </a:r>
                      <a:r>
                        <a:rPr lang="en-US" sz="11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7356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pagoda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phellos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lyrata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Quercus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michauxii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Chasmanthium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latifolium</a:t>
                      </a:r>
                      <a:r>
                        <a:rPr lang="en-US" sz="110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072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III. Large river levee forests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3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IIIa.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Ulmus americana - Celtis laevigata/ Lindera benzoin / Osmorhiza longistylis </a:t>
                      </a:r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Levee Forest</a:t>
                      </a:r>
                      <a:endParaRPr lang="en-US" sz="1050" b="0" i="1" u="none" strike="noStrike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7730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Platanus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occidentalis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Celtis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laevigata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Fraxinus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pennsylvanica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Lindera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benzoin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Ilex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decidua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Carex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retroflexa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Forest</a:t>
                      </a:r>
                      <a:endParaRPr lang="en-US" sz="1050" b="0" i="1" u="none" strike="noStrike" dirty="0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IIIa.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7340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Platanus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occidentalis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Liquidambar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Carpinus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caroliniana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IIIa.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&gt;&lt;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4419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Liriodendron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tulipifera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Arundinaria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ssp.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gigantea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IIIb.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Fraxinus pennsylvanica- Platanus occidentalis / Acer negundo/ Chasmanthium latifolium </a:t>
                      </a:r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Levee Forest</a:t>
                      </a:r>
                      <a:endParaRPr lang="en-US" sz="1050" b="0" i="1" u="none" strike="noStrike">
                        <a:solidFill>
                          <a:sysClr val="windowText" lastClr="000000"/>
                        </a:solidFill>
                        <a:latin typeface="Calibri"/>
                      </a:endParaRP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~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ysClr val="windowText" lastClr="000000"/>
                          </a:solidFill>
                          <a:latin typeface="Calibri"/>
                        </a:rPr>
                        <a:t>7340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Platanus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occidentalis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Liquidambar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styraciflua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/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Carpinus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caroliniana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Asimina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1" u="none" strike="noStrike" dirty="0" err="1">
                          <a:solidFill>
                            <a:sysClr val="windowText" lastClr="000000"/>
                          </a:solidFill>
                          <a:latin typeface="Calibri"/>
                        </a:rPr>
                        <a:t>triloba</a:t>
                      </a:r>
                      <a:r>
                        <a:rPr lang="en-US" sz="1050" b="0" i="1" u="none" strike="noStrike" dirty="0">
                          <a:solidFill>
                            <a:sysClr val="windowText" lastClr="000000"/>
                          </a:solidFill>
                          <a:latin typeface="Calibri"/>
                        </a:rPr>
                        <a:t> Forest</a:t>
                      </a:r>
                    </a:p>
                  </a:txBody>
                  <a:tcPr marL="5890" marR="5890" marT="5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493776"/>
            <a:ext cx="905256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414016"/>
            <a:ext cx="905256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831080"/>
            <a:ext cx="905256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762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Classification and description of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50495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Critical environmental fields 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9337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identified and environmental data collected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36245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matched to described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7912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Planting lists generated from vegetation type descriptions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134100" y="10572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34100" y="24860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134100" y="39147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34100" y="53435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43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to do this?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Identify critical environmental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572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Classification methods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Random Forests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Preliminary list of environmental predictors established via: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past field work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expert knowledge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published literature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reference classifications</a:t>
            </a:r>
          </a:p>
          <a:p>
            <a:r>
              <a:rPr lang="en-US" sz="3200" dirty="0" smtClean="0">
                <a:solidFill>
                  <a:prstClr val="white"/>
                </a:solidFill>
              </a:rPr>
              <a:t>Easily </a:t>
            </a:r>
            <a:r>
              <a:rPr lang="en-US" sz="3200" dirty="0" smtClean="0">
                <a:solidFill>
                  <a:prstClr val="white"/>
                </a:solidFill>
              </a:rPr>
              <a:t>obtainable, GIS-derived environmental variables</a:t>
            </a:r>
          </a:p>
          <a:p>
            <a:pPr lvl="1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22098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Add graphic related to literature </a:t>
            </a:r>
            <a:r>
              <a:rPr lang="en-US" dirty="0" err="1" smtClean="0">
                <a:solidFill>
                  <a:srgbClr val="FF0000"/>
                </a:solidFill>
              </a:rPr>
              <a:t>evironment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gis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038600" cy="2514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Classification methods, particularly </a:t>
            </a:r>
            <a:r>
              <a:rPr lang="en-US" sz="2800" b="1" dirty="0" smtClean="0">
                <a:solidFill>
                  <a:srgbClr val="FF0000"/>
                </a:solidFill>
              </a:rPr>
              <a:t>Random Forests</a:t>
            </a:r>
            <a:r>
              <a:rPr lang="en-US" sz="2800" dirty="0" smtClean="0">
                <a:solidFill>
                  <a:schemeClr val="bg1"/>
                </a:solidFill>
              </a:rPr>
              <a:t>, great at identifying and ranking important variables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10-09-30_randomforestes output for twelve veg groups_v2.bmp"/>
          <p:cNvPicPr/>
          <p:nvPr/>
        </p:nvPicPr>
        <p:blipFill>
          <a:blip r:embed="rId2" cstate="print"/>
          <a:srcRect t="11856" r="51641"/>
          <a:stretch>
            <a:fillRect/>
          </a:stretch>
        </p:blipFill>
        <p:spPr>
          <a:xfrm>
            <a:off x="4495800" y="533400"/>
            <a:ext cx="4495800" cy="6019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219200"/>
          </a:xfrm>
        </p:spPr>
        <p:txBody>
          <a:bodyPr/>
          <a:lstStyle/>
          <a:p>
            <a:pPr eaLnBrk="1" hangingPunct="1">
              <a:defRPr/>
            </a:pPr>
            <a:r>
              <a:rPr sz="4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dirty="0" smtClean="0">
                <a:solidFill>
                  <a:schemeClr val="bg1"/>
                </a:solidFill>
                <a:latin typeface="Calibri" pitchFamily="34" charset="0"/>
              </a:rPr>
              <a:t>CVS-EEP restoration protocol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57200" y="1447800"/>
            <a:ext cx="86106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  Exploit a broad array of reference plots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  Derive site-specific restoration 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targets</a:t>
            </a:r>
          </a:p>
          <a:p>
            <a:pPr lvl="1">
              <a:spcBef>
                <a:spcPts val="1200"/>
              </a:spcBef>
              <a:buFontTx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 CVS plot and NVC data 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  <a:ea typeface="+mn-lt"/>
              <a:cs typeface="Arial"/>
            </a:endParaRP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  Design 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site-specific restoration plan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+mn-lt"/>
                <a:cs typeface="Arial"/>
              </a:rPr>
              <a:t>  Implement the plan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+mn-lt"/>
                <a:cs typeface="Arial"/>
              </a:rPr>
              <a:t>  Monitor change and assess success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+mn-lt"/>
                <a:cs typeface="Arial"/>
              </a:rPr>
              <a:t>  Employ adaptive management along the way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762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Classification and description of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50495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Critical environmental fields 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9337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Restoration sites identified and environmental data collected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36245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matched to described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7912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Planting lists generated from vegetation type descriptions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134100" y="10572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34100" y="24860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134100" y="39147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34100" y="53435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43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to do this?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el\Desktop\EEP and CVS stuff\Wells Creek visit\Wells Creek photos\IMG_0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05027"/>
            <a:ext cx="5105400" cy="382917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33600" y="4038600"/>
            <a:ext cx="2209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Wells Creek,</a:t>
            </a:r>
          </a:p>
          <a:p>
            <a:pPr algn="ctr"/>
            <a:r>
              <a:rPr lang="en-US" sz="2000" dirty="0" smtClean="0"/>
              <a:t>XXX County</a:t>
            </a:r>
            <a:endParaRPr lang="en-US" sz="2000" dirty="0"/>
          </a:p>
        </p:txBody>
      </p:sp>
      <p:pic>
        <p:nvPicPr>
          <p:cNvPr id="9" name="Picture 2" descr="C:\Users\pel\Desktop\EEP and CVS stuff\Morgan Creek pictures\IMG_0294.JPG"/>
          <p:cNvPicPr>
            <a:picLocks noChangeAspect="1" noChangeArrowheads="1"/>
          </p:cNvPicPr>
          <p:nvPr/>
        </p:nvPicPr>
        <p:blipFill>
          <a:blip r:embed="rId3" cstate="print"/>
          <a:srcRect r="9088"/>
          <a:stretch>
            <a:fillRect/>
          </a:stretch>
        </p:blipFill>
        <p:spPr bwMode="auto">
          <a:xfrm>
            <a:off x="4572000" y="3105028"/>
            <a:ext cx="4572000" cy="37719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705600" y="4038600"/>
            <a:ext cx="2209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Mason Farm,</a:t>
            </a:r>
          </a:p>
          <a:p>
            <a:pPr algn="ctr"/>
            <a:r>
              <a:rPr lang="en-US" sz="2000" dirty="0" smtClean="0"/>
              <a:t>Orange County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0335" t="29836" r="10962" b="29012"/>
          <a:stretch>
            <a:fillRect/>
          </a:stretch>
        </p:blipFill>
        <p:spPr bwMode="auto">
          <a:xfrm>
            <a:off x="-76200" y="-1"/>
            <a:ext cx="9241155" cy="37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el\Desktop\DISSERTATION\5_CHAPTER 5_Restoration\EEP resotoration sites\photos\Mill Creek_August 26_2009\IMG_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0"/>
            <a:ext cx="4114800" cy="5486224"/>
          </a:xfrm>
          <a:prstGeom prst="rect">
            <a:avLst/>
          </a:prstGeom>
          <a:noFill/>
        </p:spPr>
      </p:pic>
      <p:pic>
        <p:nvPicPr>
          <p:cNvPr id="6146" name="Picture 2" descr="C:\Users\pel\Desktop\EEP and CVS stuff\Sandy Creek photos\IMG_03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0909"/>
          <a:stretch>
            <a:fillRect/>
          </a:stretch>
        </p:blipFill>
        <p:spPr bwMode="auto">
          <a:xfrm>
            <a:off x="0" y="0"/>
            <a:ext cx="2057400" cy="3079102"/>
          </a:xfrm>
          <a:prstGeom prst="rect">
            <a:avLst/>
          </a:prstGeom>
          <a:noFill/>
        </p:spPr>
      </p:pic>
      <p:pic>
        <p:nvPicPr>
          <p:cNvPr id="6148" name="Picture 4" descr="C:\Users\pel\Desktop\EEP and CVS stuff\Sandy Creek photos\IMG_0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8200" cy="3429110"/>
          </a:xfrm>
          <a:prstGeom prst="rect">
            <a:avLst/>
          </a:prstGeom>
          <a:noFill/>
        </p:spPr>
      </p:pic>
      <p:pic>
        <p:nvPicPr>
          <p:cNvPr id="6149" name="Picture 5" descr="C:\Users\pel\Desktop\EEP and CVS stuff\Sandy Creek photos\IMG_0357.JPG"/>
          <p:cNvPicPr>
            <a:picLocks noChangeAspect="1" noChangeArrowheads="1"/>
          </p:cNvPicPr>
          <p:nvPr/>
        </p:nvPicPr>
        <p:blipFill>
          <a:blip r:embed="rId5" cstate="print"/>
          <a:srcRect r="6154"/>
          <a:stretch>
            <a:fillRect/>
          </a:stretch>
        </p:blipFill>
        <p:spPr bwMode="auto">
          <a:xfrm>
            <a:off x="0" y="0"/>
            <a:ext cx="4671888" cy="3733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62200" y="83403"/>
            <a:ext cx="2209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Sandy Creek,</a:t>
            </a:r>
          </a:p>
          <a:p>
            <a:pPr algn="ctr"/>
            <a:r>
              <a:rPr lang="en-US" sz="2400" dirty="0" smtClean="0"/>
              <a:t>XXX County</a:t>
            </a:r>
            <a:endParaRPr lang="en-US" sz="2400" dirty="0"/>
          </a:p>
        </p:txBody>
      </p:sp>
      <p:pic>
        <p:nvPicPr>
          <p:cNvPr id="6" name="Picture 2" descr="C:\Users\pel\Desktop\EEP and CVS stuff\UT to Haw (Beckom) photos\IMG_0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5759" y="3124200"/>
            <a:ext cx="4978241" cy="3733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0" y="3200400"/>
            <a:ext cx="2209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UT to Haw,</a:t>
            </a:r>
          </a:p>
          <a:p>
            <a:pPr algn="ctr"/>
            <a:r>
              <a:rPr lang="en-US" sz="2400" dirty="0" smtClean="0"/>
              <a:t>XXX County</a:t>
            </a:r>
            <a:endParaRPr lang="en-US" sz="2400" dirty="0"/>
          </a:p>
        </p:txBody>
      </p:sp>
      <p:pic>
        <p:nvPicPr>
          <p:cNvPr id="1026" name="Picture 2" descr="C:\Users\pel\Desktop\EEP and CVS stuff\UT to West Fork Deep River Photos\IMG_03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76567"/>
            <a:ext cx="3886200" cy="51814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81200" y="1828800"/>
            <a:ext cx="1752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UT to </a:t>
            </a:r>
            <a:r>
              <a:rPr lang="en-US" sz="2400" dirty="0" smtClean="0"/>
              <a:t>West Fork Deep,</a:t>
            </a:r>
            <a:endParaRPr lang="en-US" sz="2400" dirty="0" smtClean="0"/>
          </a:p>
          <a:p>
            <a:pPr algn="ctr"/>
            <a:r>
              <a:rPr lang="en-US" sz="2400" dirty="0" smtClean="0"/>
              <a:t>XXX County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76200"/>
            <a:ext cx="2209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Mill Creek,</a:t>
            </a:r>
            <a:endParaRPr lang="en-US" sz="2400" dirty="0" smtClean="0"/>
          </a:p>
          <a:p>
            <a:pPr algn="ctr"/>
            <a:r>
              <a:rPr lang="en-US" sz="2400" dirty="0" smtClean="0"/>
              <a:t>XXX County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toration sites table_v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8654645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Collected environmental data (field and GIS) at each site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762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Classification and description of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50495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Critical environmental fields 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9337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identified and environmental data collected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36245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Restoration sites matched to described vegetation types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7912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Planting lists generated from vegetation type descriptions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134100" y="10572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34100" y="24860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134100" y="39147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34100" y="53435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43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to do this?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Quantitative matching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17563" y="1676400"/>
            <a:ext cx="8138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Bray-Curtis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dissimilarity metric (Bray &amp; Curtis 1957), defined as,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19400" y="2456689"/>
          <a:ext cx="2971799" cy="1505711"/>
        </p:xfrm>
        <a:graphic>
          <a:graphicData uri="http://schemas.openxmlformats.org/presentationml/2006/ole">
            <p:oleObj spid="_x0000_s12292" name="Equation" r:id="rId3" imgW="95220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7563" y="4157008"/>
            <a:ext cx="8138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where </a:t>
            </a:r>
            <a:r>
              <a:rPr lang="en-US" sz="2400" i="1" dirty="0" smtClean="0">
                <a:solidFill>
                  <a:schemeClr val="bg1"/>
                </a:solidFill>
              </a:rPr>
              <a:t>N</a:t>
            </a:r>
            <a:r>
              <a:rPr lang="en-US" sz="2400" i="1" baseline="-25000" dirty="0" smtClean="0">
                <a:solidFill>
                  <a:schemeClr val="bg1"/>
                </a:solidFill>
              </a:rPr>
              <a:t>i </a:t>
            </a:r>
            <a:r>
              <a:rPr lang="en-US" sz="2400" dirty="0" smtClean="0">
                <a:solidFill>
                  <a:schemeClr val="bg1"/>
                </a:solidFill>
              </a:rPr>
              <a:t>= </a:t>
            </a:r>
            <a:r>
              <a:rPr lang="en-US" sz="2400" i="1" dirty="0" err="1" smtClean="0">
                <a:solidFill>
                  <a:schemeClr val="bg1"/>
                </a:solidFill>
              </a:rPr>
              <a:t>i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baseline="30000" dirty="0" err="1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environmental variable at the new site, </a:t>
            </a:r>
            <a:r>
              <a:rPr lang="en-US" sz="2400" i="1" dirty="0" err="1" smtClean="0">
                <a:solidFill>
                  <a:schemeClr val="bg1"/>
                </a:solidFill>
              </a:rPr>
              <a:t>G</a:t>
            </a:r>
            <a:r>
              <a:rPr lang="en-US" sz="2400" i="1" baseline="-25000" dirty="0" err="1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 = group average for </a:t>
            </a:r>
            <a:r>
              <a:rPr lang="en-US" sz="2400" i="1" dirty="0" err="1" smtClean="0">
                <a:solidFill>
                  <a:schemeClr val="bg1"/>
                </a:solidFill>
              </a:rPr>
              <a:t>i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baseline="30000" dirty="0" err="1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environmental variable, </a:t>
            </a:r>
            <a:r>
              <a:rPr lang="en-US" sz="2400" i="1" dirty="0" err="1" smtClean="0">
                <a:solidFill>
                  <a:schemeClr val="bg1"/>
                </a:solidFill>
              </a:rPr>
              <a:t>w</a:t>
            </a:r>
            <a:r>
              <a:rPr lang="en-US" sz="2400" i="1" baseline="-25000" dirty="0" err="1" smtClean="0">
                <a:solidFill>
                  <a:schemeClr val="bg1"/>
                </a:solidFill>
              </a:rPr>
              <a:t>i</a:t>
            </a:r>
            <a:r>
              <a:rPr lang="en-US" sz="2400" i="1" baseline="-25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 weight for </a:t>
            </a:r>
            <a:r>
              <a:rPr lang="en-US" sz="2400" i="1" dirty="0" err="1" smtClean="0">
                <a:solidFill>
                  <a:schemeClr val="bg1"/>
                </a:solidFill>
              </a:rPr>
              <a:t>i</a:t>
            </a:r>
            <a:r>
              <a:rPr lang="en-US" sz="2400" baseline="30000" dirty="0" err="1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environmental variable.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-10-04_Screen shot of predict veg tool_v2.bmp"/>
          <p:cNvPicPr>
            <a:picLocks noGrp="1"/>
          </p:cNvPicPr>
          <p:nvPr>
            <p:ph idx="1"/>
          </p:nvPr>
        </p:nvPicPr>
        <p:blipFill>
          <a:blip r:embed="rId2" cstate="print"/>
          <a:srcRect l="1601" r="2369"/>
          <a:stretch>
            <a:fillRect/>
          </a:stretch>
        </p:blipFill>
        <p:spPr>
          <a:xfrm>
            <a:off x="0" y="-76200"/>
            <a:ext cx="9144000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762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Classification and description of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50495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Critical environmental fields 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9337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identified and environmental data collected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36245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matched to described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7912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Planting lists generated from vegetation type descriptions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134100" y="10572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34100" y="24860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134100" y="39147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34100" y="53435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43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to do this?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-10-04_Screen shot of predict veg tool_v2.bmp"/>
          <p:cNvPicPr>
            <a:picLocks noGrp="1"/>
          </p:cNvPicPr>
          <p:nvPr>
            <p:ph idx="1"/>
          </p:nvPr>
        </p:nvPicPr>
        <p:blipFill>
          <a:blip r:embed="rId2" cstate="print"/>
          <a:srcRect l="1601" r="2369"/>
          <a:stretch>
            <a:fillRect/>
          </a:stretch>
        </p:blipFill>
        <p:spPr>
          <a:xfrm>
            <a:off x="0" y="-76200"/>
            <a:ext cx="9144000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09800" y="914400"/>
            <a:ext cx="5334000" cy="518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-10-04_Screen shot of predict veg tool_v2.bmp"/>
          <p:cNvPicPr>
            <a:picLocks noGrp="1"/>
          </p:cNvPicPr>
          <p:nvPr>
            <p:ph idx="1"/>
          </p:nvPr>
        </p:nvPicPr>
        <p:blipFill>
          <a:blip r:embed="rId2" cstate="print"/>
          <a:srcRect l="25608" t="17500" r="20775"/>
          <a:stretch>
            <a:fillRect/>
          </a:stretch>
        </p:blipFill>
        <p:spPr>
          <a:xfrm>
            <a:off x="1143000" y="228600"/>
            <a:ext cx="6934200" cy="632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219200"/>
          </a:xfrm>
        </p:spPr>
        <p:txBody>
          <a:bodyPr/>
          <a:lstStyle/>
          <a:p>
            <a:pPr eaLnBrk="1" hangingPunct="1">
              <a:defRPr/>
            </a:pPr>
            <a:r>
              <a:rPr sz="4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dirty="0" smtClean="0">
                <a:solidFill>
                  <a:schemeClr val="bg1"/>
                </a:solidFill>
                <a:latin typeface="Calibri" pitchFamily="34" charset="0"/>
              </a:rPr>
              <a:t>CVS-EEP restoration protocol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57200" y="1447800"/>
            <a:ext cx="86106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  <a:ea typeface="+mn-lt"/>
                <a:cs typeface="Arial"/>
              </a:rPr>
              <a:t>  Exploit a broad array of reference plots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  <a:ea typeface="+mn-lt"/>
                <a:cs typeface="Arial"/>
              </a:rPr>
              <a:t>  Derive site-specific restoration 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  <a:ea typeface="+mn-lt"/>
                <a:cs typeface="Arial"/>
              </a:rPr>
              <a:t>targets</a:t>
            </a:r>
          </a:p>
          <a:p>
            <a:pPr lvl="1">
              <a:spcBef>
                <a:spcPts val="1200"/>
              </a:spcBef>
              <a:buFontTx/>
              <a:buChar char="•"/>
              <a:defRPr/>
            </a:pP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 CVS plot and NVC data </a:t>
            </a:r>
            <a:endParaRPr lang="en-US" sz="3200" dirty="0" smtClean="0">
              <a:solidFill>
                <a:srgbClr val="FF0000"/>
              </a:solidFill>
              <a:latin typeface="Calibri" pitchFamily="34" charset="0"/>
              <a:ea typeface="+mn-lt"/>
              <a:cs typeface="Arial"/>
            </a:endParaRP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  Design 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+mn-lt"/>
                <a:cs typeface="Arial"/>
              </a:rPr>
              <a:t>site-specific restoration plan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+mn-lt"/>
                <a:cs typeface="Arial"/>
              </a:rPr>
              <a:t>  Implement the plan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+mn-lt"/>
                <a:cs typeface="Arial"/>
              </a:rPr>
              <a:t>  Monitor change and assess success</a:t>
            </a:r>
          </a:p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+mn-lt"/>
                <a:cs typeface="Arial"/>
              </a:rPr>
              <a:t>  Employ adaptive management along the way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ched veg types_v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4662" y="381000"/>
            <a:ext cx="6513938" cy="589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ched veg types_v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4662" y="381000"/>
            <a:ext cx="6513938" cy="5895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5029200"/>
            <a:ext cx="6705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Planting lists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572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Planting lists may be edited from type-descriptions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dispersal-limited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rare species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types </a:t>
            </a:r>
            <a:r>
              <a:rPr lang="en-US" dirty="0" smtClean="0">
                <a:solidFill>
                  <a:schemeClr val="bg1"/>
                </a:solidFill>
              </a:rPr>
              <a:t>with high </a:t>
            </a:r>
            <a:r>
              <a:rPr lang="en-US" dirty="0" smtClean="0">
                <a:solidFill>
                  <a:schemeClr val="bg1"/>
                </a:solidFill>
              </a:rPr>
              <a:t>cover/constancy </a:t>
            </a:r>
            <a:r>
              <a:rPr lang="en-US" dirty="0" smtClean="0">
                <a:solidFill>
                  <a:schemeClr val="bg1"/>
                </a:solidFill>
              </a:rPr>
              <a:t>of early-successional species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pel\Desktop\EEP and CVS stuff\Wells Creek visit\Wells Creek photos\IMG_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447800"/>
            <a:ext cx="3733800" cy="4978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Future directions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Broader implementation– other systems, other classifications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Fine-tuning of the tool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Feedback!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Download the tool at: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Thanks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1447800"/>
          </a:xfrm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Support for this project came from the  NC Ecosystem Enhancement Program, North Carolina Beautiful, and the Society of Wetland Scientists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4724400"/>
            <a:ext cx="7772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prstClr val="white"/>
                </a:solidFill>
              </a:rPr>
              <a:t>Forbes Boyle, Brenda </a:t>
            </a:r>
            <a:r>
              <a:rPr lang="en-US" sz="3000" dirty="0" err="1">
                <a:solidFill>
                  <a:prstClr val="white"/>
                </a:solidFill>
              </a:rPr>
              <a:t>Wichmann</a:t>
            </a:r>
            <a:r>
              <a:rPr lang="en-US" sz="3000" dirty="0">
                <a:solidFill>
                  <a:prstClr val="white"/>
                </a:solidFill>
              </a:rPr>
              <a:t>, </a:t>
            </a:r>
            <a:r>
              <a:rPr lang="en-US" sz="3000" dirty="0" err="1">
                <a:solidFill>
                  <a:prstClr val="white"/>
                </a:solidFill>
              </a:rPr>
              <a:t>Jessi</a:t>
            </a:r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 err="1">
                <a:solidFill>
                  <a:prstClr val="white"/>
                </a:solidFill>
              </a:rPr>
              <a:t>Outzs</a:t>
            </a:r>
            <a:r>
              <a:rPr lang="en-US" sz="3000" dirty="0">
                <a:solidFill>
                  <a:prstClr val="white"/>
                </a:solidFill>
              </a:rPr>
              <a:t>, Jose </a:t>
            </a:r>
            <a:r>
              <a:rPr lang="en-US" sz="3000" dirty="0" err="1">
                <a:solidFill>
                  <a:prstClr val="white"/>
                </a:solidFill>
              </a:rPr>
              <a:t>Zúñiga</a:t>
            </a:r>
            <a:r>
              <a:rPr lang="en-US" sz="3000" dirty="0">
                <a:solidFill>
                  <a:prstClr val="white"/>
                </a:solidFill>
              </a:rPr>
              <a:t>, Megan </a:t>
            </a:r>
            <a:r>
              <a:rPr lang="en-US" sz="3000" dirty="0" err="1">
                <a:solidFill>
                  <a:prstClr val="white"/>
                </a:solidFill>
              </a:rPr>
              <a:t>Faestel</a:t>
            </a:r>
            <a:r>
              <a:rPr lang="en-US" sz="3000" dirty="0">
                <a:solidFill>
                  <a:prstClr val="white"/>
                </a:solidFill>
              </a:rPr>
              <a:t>, </a:t>
            </a:r>
            <a:r>
              <a:rPr lang="en-US" sz="3000" dirty="0" err="1">
                <a:solidFill>
                  <a:prstClr val="white"/>
                </a:solidFill>
              </a:rPr>
              <a:t>Brucie</a:t>
            </a:r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 err="1">
                <a:solidFill>
                  <a:prstClr val="white"/>
                </a:solidFill>
              </a:rPr>
              <a:t>Sorrie</a:t>
            </a:r>
            <a:r>
              <a:rPr lang="en-US" sz="3000" dirty="0">
                <a:solidFill>
                  <a:prstClr val="white"/>
                </a:solidFill>
              </a:rPr>
              <a:t>, Richard </a:t>
            </a:r>
            <a:r>
              <a:rPr lang="en-US" sz="3000" dirty="0" err="1">
                <a:solidFill>
                  <a:prstClr val="white"/>
                </a:solidFill>
              </a:rPr>
              <a:t>LeBlond</a:t>
            </a:r>
            <a:r>
              <a:rPr lang="en-US" sz="3000" dirty="0">
                <a:solidFill>
                  <a:prstClr val="white"/>
                </a:solidFill>
              </a:rPr>
              <a:t>, Mike </a:t>
            </a:r>
            <a:r>
              <a:rPr lang="en-US" sz="3000" dirty="0" err="1">
                <a:solidFill>
                  <a:prstClr val="white"/>
                </a:solidFill>
              </a:rPr>
              <a:t>Schafale</a:t>
            </a:r>
            <a:r>
              <a:rPr lang="en-US" sz="3000" dirty="0">
                <a:solidFill>
                  <a:prstClr val="white"/>
                </a:solidFill>
              </a:rPr>
              <a:t>, and the Plant Ecology Lab at UNC</a:t>
            </a:r>
          </a:p>
          <a:p>
            <a:pPr algn="ctr"/>
            <a:endParaRPr lang="en-US" sz="3000" dirty="0">
              <a:solidFill>
                <a:prstClr val="black"/>
              </a:solidFill>
            </a:endParaRPr>
          </a:p>
        </p:txBody>
      </p:sp>
      <p:pic>
        <p:nvPicPr>
          <p:cNvPr id="7" name="Picture 6" descr="NC beautiful log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3181867"/>
            <a:ext cx="2362199" cy="924957"/>
          </a:xfrm>
          <a:prstGeom prst="rect">
            <a:avLst/>
          </a:prstGeom>
        </p:spPr>
      </p:pic>
      <p:pic>
        <p:nvPicPr>
          <p:cNvPr id="8" name="Picture 7" descr="SWS log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3048000"/>
            <a:ext cx="1905000" cy="1222460"/>
          </a:xfrm>
          <a:prstGeom prst="rect">
            <a:avLst/>
          </a:prstGeom>
        </p:spPr>
      </p:pic>
      <p:pic>
        <p:nvPicPr>
          <p:cNvPr id="9" name="Picture 8" descr="EEP logo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2819400"/>
            <a:ext cx="2362200" cy="164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y Pictures\2007 pics\field work 2007\P1010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601200" cy="71841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Quantitative vegetation descriptions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restoration targets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Quantitative vegetation descriptions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Carolina Vegetation Survey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http://cvs.bio.unc.edu/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U.S. National Vegetation Classification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http://www.natureserve.org/explorer/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Match vegetation descriptions to restoration sites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Cost-effective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Improvement on traditional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762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Classification and description of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50495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Critical environmental fields 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9337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identified and environmental data collected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36245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matched to described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7912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Planting lists generated from vegetation type descriptions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134100" y="10572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34100" y="24860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134100" y="39147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34100" y="53435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43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to do this?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Case study: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Piedmont alluvial vegetation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3923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Quantitative classification of NC alluvial vegetation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North Carolina Ecosystem Enhancement Program restoration sites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G:\My Pictures\field work\Yadkin and Catawba 2008\Plot 14\IMG_1472.JPG"/>
          <p:cNvPicPr>
            <a:picLocks noChangeAspect="1" noChangeArrowheads="1"/>
          </p:cNvPicPr>
          <p:nvPr/>
        </p:nvPicPr>
        <p:blipFill>
          <a:blip r:embed="rId2" cstate="print"/>
          <a:srcRect t="18423" b="7844"/>
          <a:stretch>
            <a:fillRect/>
          </a:stretch>
        </p:blipFill>
        <p:spPr bwMode="auto">
          <a:xfrm>
            <a:off x="1524000" y="3200400"/>
            <a:ext cx="64770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76200"/>
            <a:ext cx="4572000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Classification and description of vegetation types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50495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Critical environmental fields 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9337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identified and environmental data collected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436245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Restoration sites matched to described vegetation types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791200"/>
            <a:ext cx="45720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Planting lists generated from vegetation type descriptions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134100" y="10572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134100" y="24860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134100" y="391477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34100" y="5343525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2743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to do this?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Classification and description of vegetation types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Collect reference site field data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Classify communities using standard quantitative techniques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Cluster analysis; </a:t>
            </a:r>
            <a:r>
              <a:rPr lang="en-US" dirty="0" err="1" smtClean="0">
                <a:solidFill>
                  <a:schemeClr val="bg1"/>
                </a:solidFill>
              </a:rPr>
              <a:t>discriminant</a:t>
            </a:r>
            <a:r>
              <a:rPr lang="en-US" dirty="0" smtClean="0">
                <a:solidFill>
                  <a:schemeClr val="bg1"/>
                </a:solidFill>
              </a:rPr>
              <a:t> analyses; ordination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Vegetation Type Descriptions: </a:t>
            </a:r>
            <a:b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</a:rPr>
              <a:t>field data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524000"/>
            <a:ext cx="8610600" cy="4114800"/>
          </a:xfrm>
          <a:solidFill>
            <a:schemeClr val="tx1"/>
          </a:solidFill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Carolina Vegetation Survey (CVS) protocol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20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×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50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plots 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Peet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et al 1998)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Cover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by strata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Soil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samples, environmental data,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and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geomorphology</a:t>
            </a:r>
          </a:p>
        </p:txBody>
      </p:sp>
      <p:pic>
        <p:nvPicPr>
          <p:cNvPr id="8" name="Picture 7" descr="50x20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85043" y="3657600"/>
            <a:ext cx="5773914" cy="2971800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1340</Words>
  <Application>Microsoft Office PowerPoint</Application>
  <PresentationFormat>On-screen Show (4:3)</PresentationFormat>
  <Paragraphs>280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1_Office Theme</vt:lpstr>
      <vt:lpstr>4_Default Design</vt:lpstr>
      <vt:lpstr>Microsoft Equation 3.0</vt:lpstr>
      <vt:lpstr>An expert system for generating restoration targets for Carolina Piedmont riparian vegetation</vt:lpstr>
      <vt:lpstr> CVS-EEP restoration protocol</vt:lpstr>
      <vt:lpstr> CVS-EEP restoration protocol</vt:lpstr>
      <vt:lpstr>Quantitative vegetation descriptions  restoration targets</vt:lpstr>
      <vt:lpstr>Slide 5</vt:lpstr>
      <vt:lpstr>Case study:  Piedmont alluvial vegetation</vt:lpstr>
      <vt:lpstr>Slide 7</vt:lpstr>
      <vt:lpstr>Classification and description of vegetation types</vt:lpstr>
      <vt:lpstr>Vegetation Type Descriptions:  field data</vt:lpstr>
      <vt:lpstr>Slide 10</vt:lpstr>
      <vt:lpstr>Slide 11</vt:lpstr>
      <vt:lpstr>Slide 12</vt:lpstr>
      <vt:lpstr>Quantitative Vegetation Descriptions</vt:lpstr>
      <vt:lpstr>Quantitative Vegetation Descriptions</vt:lpstr>
      <vt:lpstr>Classification as a guide to NVC revision</vt:lpstr>
      <vt:lpstr>Slide 16</vt:lpstr>
      <vt:lpstr>Slide 17</vt:lpstr>
      <vt:lpstr>Identify critical environmental variables</vt:lpstr>
      <vt:lpstr>Slide 19</vt:lpstr>
      <vt:lpstr>Slide 20</vt:lpstr>
      <vt:lpstr>Slide 21</vt:lpstr>
      <vt:lpstr>Slide 22</vt:lpstr>
      <vt:lpstr>Collected environmental data (field and GIS) at each site</vt:lpstr>
      <vt:lpstr>Slide 24</vt:lpstr>
      <vt:lpstr>Quantitative matching</vt:lpstr>
      <vt:lpstr>Slide 26</vt:lpstr>
      <vt:lpstr>Slide 27</vt:lpstr>
      <vt:lpstr>Slide 28</vt:lpstr>
      <vt:lpstr>Slide 29</vt:lpstr>
      <vt:lpstr>Slide 30</vt:lpstr>
      <vt:lpstr>Slide 31</vt:lpstr>
      <vt:lpstr>Planting lists</vt:lpstr>
      <vt:lpstr>Future directions</vt:lpstr>
      <vt:lpstr>Thanks</vt:lpstr>
      <vt:lpstr>Questions?</vt:lpstr>
    </vt:vector>
  </TitlesOfParts>
  <Company>The University of North Carolina at Chapel Hill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expert system for generating restoration targets for Carolina Piedmont riparian vegetation</dc:title>
  <dc:creator>Peet, Robert's Lab (Plant Ecology)</dc:creator>
  <cp:lastModifiedBy>Peet, Robert's Lab (Plant Ecology)</cp:lastModifiedBy>
  <cp:revision>31</cp:revision>
  <dcterms:created xsi:type="dcterms:W3CDTF">2010-10-18T17:45:15Z</dcterms:created>
  <dcterms:modified xsi:type="dcterms:W3CDTF">2010-11-16T17:49:58Z</dcterms:modified>
</cp:coreProperties>
</file>